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4.xml" ContentType="application/vnd.openxmlformats-officedocument.theme+xml"/>
  <Override PartName="/ppt/slideLayouts/slideLayout33.xml" ContentType="application/vnd.openxmlformats-officedocument.presentationml.slideLayout+xml"/>
  <Override PartName="/ppt/theme/theme15.xml" ContentType="application/vnd.openxmlformats-officedocument.theme+xml"/>
  <Override PartName="/ppt/slideLayouts/slideLayout34.xml" ContentType="application/vnd.openxmlformats-officedocument.presentationml.slideLayout+xml"/>
  <Override PartName="/ppt/theme/theme16.xml" ContentType="application/vnd.openxmlformats-officedocument.theme+xml"/>
  <Override PartName="/ppt/slideLayouts/slideLayout3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36.xml" ContentType="application/vnd.openxmlformats-officedocument.presentationml.slideLayout+xml"/>
  <Override PartName="/ppt/theme/theme19.xml" ContentType="application/vnd.openxmlformats-officedocument.theme+xml"/>
  <Override PartName="/ppt/slideLayouts/slideLayout37.xml" ContentType="application/vnd.openxmlformats-officedocument.presentationml.slideLayout+xml"/>
  <Override PartName="/ppt/theme/theme20.xml" ContentType="application/vnd.openxmlformats-officedocument.theme+xml"/>
  <Override PartName="/ppt/slideLayouts/slideLayout38.xml" ContentType="application/vnd.openxmlformats-officedocument.presentationml.slideLayout+xml"/>
  <Override PartName="/ppt/theme/theme21.xml" ContentType="application/vnd.openxmlformats-officedocument.theme+xml"/>
  <Override PartName="/ppt/slideLayouts/slideLayout3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36" r:id="rId2"/>
    <p:sldMasterId id="2147483768" r:id="rId3"/>
    <p:sldMasterId id="2147483773" r:id="rId4"/>
    <p:sldMasterId id="2147483775" r:id="rId5"/>
    <p:sldMasterId id="2147483779" r:id="rId6"/>
    <p:sldMasterId id="2147483783" r:id="rId7"/>
    <p:sldMasterId id="2147483786" r:id="rId8"/>
    <p:sldMasterId id="2147483787" r:id="rId9"/>
    <p:sldMasterId id="2147483793" r:id="rId10"/>
    <p:sldMasterId id="2147483812" r:id="rId11"/>
    <p:sldMasterId id="2147483816" r:id="rId12"/>
    <p:sldMasterId id="2147483818" r:id="rId13"/>
    <p:sldMasterId id="2147483820" r:id="rId14"/>
    <p:sldMasterId id="2147483823" r:id="rId15"/>
    <p:sldMasterId id="2147483828" r:id="rId16"/>
    <p:sldMasterId id="2147483958" r:id="rId17"/>
    <p:sldMasterId id="2147483960" r:id="rId18"/>
    <p:sldMasterId id="2147483660" r:id="rId19"/>
    <p:sldMasterId id="2147483676" r:id="rId20"/>
    <p:sldMasterId id="2147483966" r:id="rId21"/>
    <p:sldMasterId id="2147483964" r:id="rId22"/>
  </p:sldMasterIdLst>
  <p:notesMasterIdLst>
    <p:notesMasterId r:id="rId27"/>
  </p:notesMasterIdLst>
  <p:handoutMasterIdLst>
    <p:handoutMasterId r:id="rId28"/>
  </p:handoutMasterIdLst>
  <p:sldIdLst>
    <p:sldId id="3105" r:id="rId23"/>
    <p:sldId id="3106" r:id="rId24"/>
    <p:sldId id="3104" r:id="rId25"/>
    <p:sldId id="3103" r:id="rId26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diko" id="{F3088A79-6C3F-0E41-8F37-9D28C5967976}">
          <p14:sldIdLst>
            <p14:sldId id="3105"/>
            <p14:sldId id="3106"/>
            <p14:sldId id="3104"/>
            <p14:sldId id="31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56" userDrawn="1">
          <p15:clr>
            <a:srgbClr val="A4A3A4"/>
          </p15:clr>
        </p15:guide>
        <p15:guide id="3" orient="horz" pos="3078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56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57" userDrawn="1">
          <p15:clr>
            <a:srgbClr val="A4A3A4"/>
          </p15:clr>
        </p15:guide>
        <p15:guide id="8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Mosat (Addiko Austria)" initials="MM(A" lastIdx="1" clrIdx="0">
    <p:extLst>
      <p:ext uri="{19B8F6BF-5375-455C-9EA6-DF929625EA0E}">
        <p15:presenceInfo xmlns:p15="http://schemas.microsoft.com/office/powerpoint/2012/main" userId="Marek Mosat (Addiko Austria)" providerId="None"/>
      </p:ext>
    </p:extLst>
  </p:cmAuthor>
  <p:cmAuthor id="2" name="Ivana I. Petrović (Addiko Serbia)" initials="IIP(S" lastIdx="2" clrIdx="1">
    <p:extLst>
      <p:ext uri="{19B8F6BF-5375-455C-9EA6-DF929625EA0E}">
        <p15:presenceInfo xmlns:p15="http://schemas.microsoft.com/office/powerpoint/2012/main" userId="S::ivana.petrovic@addiko.com::c3a1f3cc-a7ee-4e44-ac1b-ff8e61313f4e" providerId="AD"/>
      </p:ext>
    </p:extLst>
  </p:cmAuthor>
  <p:cmAuthor id="3" name="Milica Bjeletic (Addiko Montenegro)" initials="MB(M" lastIdx="1" clrIdx="2">
    <p:extLst>
      <p:ext uri="{19B8F6BF-5375-455C-9EA6-DF929625EA0E}">
        <p15:presenceInfo xmlns:p15="http://schemas.microsoft.com/office/powerpoint/2012/main" userId="S::milica.bjeletic@addiko.com::c6fdb3e6-01cc-475f-9601-97132ba306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4B"/>
    <a:srgbClr val="FF4D5A"/>
    <a:srgbClr val="FFB0AC"/>
    <a:srgbClr val="9EABD5"/>
    <a:srgbClr val="F2F2F2"/>
    <a:srgbClr val="A5A5A5"/>
    <a:srgbClr val="BFBFBF"/>
    <a:srgbClr val="C6C9DA"/>
    <a:srgbClr val="000000"/>
    <a:srgbClr val="BF3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0" autoAdjust="0"/>
    <p:restoredTop sz="94249" autoAdjust="0"/>
  </p:normalViewPr>
  <p:slideViewPr>
    <p:cSldViewPr snapToGrid="0">
      <p:cViewPr varScale="1">
        <p:scale>
          <a:sx n="113" d="100"/>
          <a:sy n="113" d="100"/>
        </p:scale>
        <p:origin x="754" y="91"/>
      </p:cViewPr>
      <p:guideLst>
        <p:guide orient="horz" pos="64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66" y="-102"/>
      </p:cViewPr>
      <p:guideLst>
        <p:guide orient="horz" pos="3107"/>
        <p:guide pos="2156"/>
        <p:guide orient="horz" pos="3078"/>
        <p:guide pos="2141"/>
        <p:guide orient="horz" pos="3156"/>
        <p:guide orient="horz" pos="3127"/>
        <p:guide pos="215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2128" y="9488489"/>
            <a:ext cx="5813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05040">
              <a:defRPr sz="800"/>
            </a:lvl1pPr>
          </a:lstStyle>
          <a:p>
            <a:pPr>
              <a:defRPr/>
            </a:pPr>
            <a:r>
              <a:rPr lang="de-AT"/>
              <a:t>Addiko Bank |  02.02.2017</a:t>
            </a:r>
          </a:p>
        </p:txBody>
      </p:sp>
    </p:spTree>
    <p:extLst>
      <p:ext uri="{BB962C8B-B14F-4D97-AF65-F5344CB8AC3E}">
        <p14:creationId xmlns:p14="http://schemas.microsoft.com/office/powerpoint/2010/main" val="14151671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35718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263526" y="4305301"/>
            <a:ext cx="6270625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1583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63526" y="9429751"/>
            <a:ext cx="627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48329">
              <a:defRPr sz="800"/>
            </a:lvl1pPr>
          </a:lstStyle>
          <a:p>
            <a:pPr>
              <a:defRPr/>
            </a:pPr>
            <a:r>
              <a:rPr lang="de-AT"/>
              <a:t>Addiko Bank |  02.02.2017</a:t>
            </a:r>
          </a:p>
        </p:txBody>
      </p:sp>
    </p:spTree>
    <p:extLst>
      <p:ext uri="{BB962C8B-B14F-4D97-AF65-F5344CB8AC3E}">
        <p14:creationId xmlns:p14="http://schemas.microsoft.com/office/powerpoint/2010/main" val="6514472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0"/>
      </a:spcBef>
      <a:spcAft>
        <a:spcPct val="20000"/>
      </a:spcAft>
      <a:tabLst>
        <a:tab pos="1884760" algn="l"/>
      </a:tabLst>
      <a:defRPr sz="825" kern="1200">
        <a:solidFill>
          <a:schemeClr val="tx1"/>
        </a:solidFill>
        <a:latin typeface="Arial" charset="0"/>
        <a:ea typeface="+mn-ea"/>
        <a:cs typeface="+mn-cs"/>
      </a:defRPr>
    </a:lvl1pPr>
    <a:lvl2pPr marL="1191" algn="l" rtl="0" eaLnBrk="0" fontAlgn="base" hangingPunct="0">
      <a:spcBef>
        <a:spcPct val="0"/>
      </a:spcBef>
      <a:spcAft>
        <a:spcPct val="20000"/>
      </a:spcAft>
      <a:tabLst>
        <a:tab pos="1884760" algn="l"/>
      </a:tabLst>
      <a:defRPr sz="825" b="1" kern="1200">
        <a:solidFill>
          <a:schemeClr val="tx1"/>
        </a:solidFill>
        <a:latin typeface="Arial" charset="0"/>
        <a:ea typeface="+mn-ea"/>
        <a:cs typeface="+mn-cs"/>
      </a:defRPr>
    </a:lvl2pPr>
    <a:lvl3pPr marL="135731" indent="-133350" algn="l" rtl="0" eaLnBrk="0" fontAlgn="base" hangingPunct="0">
      <a:spcBef>
        <a:spcPct val="0"/>
      </a:spcBef>
      <a:spcAft>
        <a:spcPct val="20000"/>
      </a:spcAft>
      <a:buChar char="•"/>
      <a:tabLst>
        <a:tab pos="1884760" algn="l"/>
      </a:tabLst>
      <a:defRPr sz="825" kern="1200">
        <a:solidFill>
          <a:schemeClr val="tx1"/>
        </a:solidFill>
        <a:latin typeface="Arial" charset="0"/>
        <a:ea typeface="+mn-ea"/>
        <a:cs typeface="+mn-cs"/>
      </a:defRPr>
    </a:lvl3pPr>
    <a:lvl4pPr marL="270272" indent="-133350" algn="l" rtl="0" eaLnBrk="0" fontAlgn="base" hangingPunct="0">
      <a:spcBef>
        <a:spcPct val="0"/>
      </a:spcBef>
      <a:spcAft>
        <a:spcPct val="20000"/>
      </a:spcAft>
      <a:buChar char="•"/>
      <a:tabLst>
        <a:tab pos="1884760" algn="l"/>
      </a:tabLst>
      <a:defRPr sz="825" kern="1200">
        <a:solidFill>
          <a:schemeClr val="tx1"/>
        </a:solidFill>
        <a:latin typeface="Arial" charset="0"/>
        <a:ea typeface="+mn-ea"/>
        <a:cs typeface="+mn-cs"/>
      </a:defRPr>
    </a:lvl4pPr>
    <a:lvl5pPr marL="404813" indent="-133350" algn="l" rtl="0" eaLnBrk="0" fontAlgn="base" hangingPunct="0">
      <a:spcBef>
        <a:spcPct val="0"/>
      </a:spcBef>
      <a:spcAft>
        <a:spcPct val="20000"/>
      </a:spcAft>
      <a:buChar char="•"/>
      <a:tabLst>
        <a:tab pos="1884760" algn="l"/>
      </a:tabLst>
      <a:defRPr sz="825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627535"/>
            <a:ext cx="7772400" cy="1125140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350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,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1707654"/>
            <a:ext cx="3672408" cy="1728192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10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19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slike 2"/>
          <p:cNvSpPr>
            <a:spLocks noGrp="1"/>
          </p:cNvSpPr>
          <p:nvPr>
            <p:ph type="pic" idx="11"/>
          </p:nvPr>
        </p:nvSpPr>
        <p:spPr>
          <a:xfrm>
            <a:off x="4355976" y="1707654"/>
            <a:ext cx="4320480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2203A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1707654"/>
            <a:ext cx="3672408" cy="1728192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10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  <p:sp>
        <p:nvSpPr>
          <p:cNvPr id="11" name="Ograda besedila 2"/>
          <p:cNvSpPr>
            <a:spLocks noGrp="1"/>
          </p:cNvSpPr>
          <p:nvPr>
            <p:ph type="body" idx="13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312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adline f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251521" y="735546"/>
            <a:ext cx="8061251" cy="3240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Insert chart title here (optional)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251521" y="249492"/>
            <a:ext cx="8205267" cy="32403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52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251520" y="1545636"/>
            <a:ext cx="3672408" cy="1728192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6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251521" y="735546"/>
            <a:ext cx="8061251" cy="3240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Insert chart title here (optional)</a:t>
            </a:r>
            <a:endParaRPr lang="sl-SI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251521" y="249492"/>
            <a:ext cx="8205267" cy="32403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806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251521" y="249492"/>
            <a:ext cx="8205267" cy="32403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251521" y="735546"/>
            <a:ext cx="8061251" cy="3240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Insert chart title here (optional)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466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 userDrawn="1"/>
        </p:nvSpPr>
        <p:spPr bwMode="auto">
          <a:xfrm>
            <a:off x="0" y="4731990"/>
            <a:ext cx="91512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Agenda</a:t>
            </a:r>
            <a:endParaRPr lang="sl-SI" dirty="0"/>
          </a:p>
        </p:txBody>
      </p:sp>
      <p:sp>
        <p:nvSpPr>
          <p:cNvPr id="13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1707654"/>
            <a:ext cx="7848872" cy="1836204"/>
          </a:xfrm>
          <a:prstGeom prst="rect">
            <a:avLst/>
          </a:prstGeom>
        </p:spPr>
        <p:txBody>
          <a:bodyPr anchor="t" anchorCtr="0"/>
          <a:lstStyle>
            <a:lvl1pPr marL="256500" indent="-418500">
              <a:spcBef>
                <a:spcPts val="1188"/>
              </a:spcBef>
              <a:spcAft>
                <a:spcPts val="288"/>
              </a:spcAft>
              <a:buClr>
                <a:srgbClr val="FF4D5A"/>
              </a:buClr>
              <a:buSzPct val="150000"/>
              <a:buFont typeface="+mj-ea"/>
              <a:buAutoNum type="circleNumDbPlain"/>
              <a:defRPr sz="135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First</a:t>
            </a:r>
          </a:p>
          <a:p>
            <a:pPr lvl="0"/>
            <a:r>
              <a:rPr lang="ta-IN" dirty="0"/>
              <a:t>Second</a:t>
            </a:r>
          </a:p>
          <a:p>
            <a:pPr lvl="0"/>
            <a:r>
              <a:rPr lang="ta-IN" dirty="0"/>
              <a:t>Third</a:t>
            </a:r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4BFEF-B4F0-490E-9B50-69822BBE03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1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108520" y="-54006"/>
            <a:ext cx="9505056" cy="5272050"/>
          </a:xfrm>
          <a:prstGeom prst="rect">
            <a:avLst/>
          </a:prstGeom>
          <a:solidFill>
            <a:srgbClr val="FF4D5A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a-IN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9552" y="1977684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hr-HR" dirty="0" err="1">
                <a:latin typeface="Trebuchet MS" panose="020B0603020202020204" pitchFamily="34" charset="0"/>
              </a:rPr>
              <a:t>Thank</a:t>
            </a:r>
            <a:r>
              <a:rPr lang="hr-HR" dirty="0">
                <a:latin typeface="Trebuchet MS" panose="020B0603020202020204" pitchFamily="34" charset="0"/>
              </a:rPr>
              <a:t>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898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3" hasCustomPrompt="1"/>
          </p:nvPr>
        </p:nvSpPr>
        <p:spPr>
          <a:xfrm>
            <a:off x="649388" y="2733768"/>
            <a:ext cx="2914501" cy="1188132"/>
          </a:xfrm>
          <a:prstGeom prst="rect">
            <a:avLst/>
          </a:prstGeom>
        </p:spPr>
        <p:txBody>
          <a:bodyPr vert="horz" anchor="t" anchorCtr="0"/>
          <a:lstStyle>
            <a:lvl1pPr marL="0" marR="0" indent="-2565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l-SI" dirty="0"/>
              <a:t>+000 00 0000000</a:t>
            </a:r>
          </a:p>
          <a:p>
            <a:pPr lvl="0"/>
            <a:r>
              <a:rPr lang="sl-SI" dirty="0"/>
              <a:t>Name.surname@mail.com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l-SI" dirty="0"/>
              <a:t>Additional contact line</a:t>
            </a:r>
          </a:p>
          <a:p>
            <a:pPr lvl="0"/>
            <a:endParaRPr lang="sl-SI" dirty="0"/>
          </a:p>
        </p:txBody>
      </p:sp>
      <p:sp>
        <p:nvSpPr>
          <p:cNvPr id="4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3851921" y="2733768"/>
            <a:ext cx="2914501" cy="1188132"/>
          </a:xfrm>
          <a:prstGeom prst="rect">
            <a:avLst/>
          </a:prstGeom>
        </p:spPr>
        <p:txBody>
          <a:bodyPr vert="horz" anchor="t" anchorCtr="0"/>
          <a:lstStyle>
            <a:lvl1pPr marL="0" marR="0" indent="-2565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50" b="0" i="0" baseline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sl-SI" dirty="0"/>
              <a:t>+000 00 0000000</a:t>
            </a:r>
          </a:p>
          <a:p>
            <a:pPr lvl="0"/>
            <a:r>
              <a:rPr lang="sl-SI" dirty="0"/>
              <a:t>Additional contact line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l-SI" dirty="0"/>
              <a:t>Additional contact line</a:t>
            </a:r>
          </a:p>
          <a:p>
            <a:pPr lvl="0"/>
            <a:endParaRPr lang="sl-SI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49289" y="1869282"/>
            <a:ext cx="6116637" cy="540544"/>
          </a:xfrm>
          <a:prstGeom prst="rect">
            <a:avLst/>
          </a:prstGeom>
        </p:spPr>
        <p:txBody>
          <a:bodyPr/>
          <a:lstStyle>
            <a:lvl1pPr>
              <a:defRPr sz="1350" baseline="0">
                <a:solidFill>
                  <a:schemeClr val="bg1"/>
                </a:solidFill>
              </a:defRPr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Contact: Name Surname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AEB32-BF1E-4D13-8176-EC9865544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00" y="4398801"/>
            <a:ext cx="1512168" cy="4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HR BIH C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11560" y="1005576"/>
            <a:ext cx="7848872" cy="702078"/>
          </a:xfrm>
          <a:prstGeom prst="rect">
            <a:avLst/>
          </a:prstGeom>
        </p:spPr>
        <p:txBody>
          <a:bodyPr vert="horz"/>
          <a:lstStyle>
            <a:lvl1pPr algn="l">
              <a:defRPr sz="4500" b="1" i="0" kern="120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hr-HR" dirty="0" err="1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869672"/>
            <a:ext cx="7848872" cy="5400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aseline="0">
                <a:solidFill>
                  <a:schemeClr val="bg1"/>
                </a:solidFill>
                <a:latin typeface="Trebuchet M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>
                <a:latin typeface="Trebuchet MS" panose="020B0603020202020204" pitchFamily="34" charset="0"/>
              </a:rPr>
              <a:t>Subtitle</a:t>
            </a:r>
            <a:endParaRPr lang="ta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D7A74-214A-487A-AC94-26683520A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00" y="4398801"/>
            <a:ext cx="1512168" cy="4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11560" y="1005576"/>
            <a:ext cx="7848872" cy="702078"/>
          </a:xfrm>
          <a:prstGeom prst="rect">
            <a:avLst/>
          </a:prstGeom>
        </p:spPr>
        <p:txBody>
          <a:bodyPr vert="horz"/>
          <a:lstStyle>
            <a:lvl1pPr algn="l">
              <a:defRPr sz="4500" b="1" i="0" kern="1200" baseline="0">
                <a:solidFill>
                  <a:schemeClr val="bg1"/>
                </a:solidFill>
                <a:latin typeface="Trebuchet MS"/>
              </a:defRPr>
            </a:lvl1pPr>
          </a:lstStyle>
          <a:p>
            <a:r>
              <a:rPr lang="hr-HR" dirty="0" err="1"/>
              <a:t>Headline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869672"/>
            <a:ext cx="7848872" cy="5400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aseline="0">
                <a:solidFill>
                  <a:schemeClr val="bg1"/>
                </a:solidFill>
                <a:latin typeface="Trebuchet M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>
                <a:latin typeface="Trebuchet MS" panose="020B0603020202020204" pitchFamily="34" charset="0"/>
              </a:rPr>
              <a:t>Subtitle</a:t>
            </a:r>
            <a:endParaRPr lang="ta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3BD42D-BC89-4FF1-BBF6-78C7580DF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82" y="4398802"/>
            <a:ext cx="1512168" cy="4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ext box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681540"/>
            <a:ext cx="8064896" cy="3240360"/>
          </a:xfrm>
          <a:prstGeom prst="rect">
            <a:avLst/>
          </a:prstGeom>
        </p:spPr>
        <p:txBody>
          <a:bodyPr anchor="t" anchorCtr="0"/>
          <a:lstStyle>
            <a:lvl1pPr marL="214313" indent="-256500">
              <a:buFont typeface="Arial"/>
              <a:buChar char="•"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064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11560" y="1005576"/>
            <a:ext cx="7848872" cy="702078"/>
          </a:xfrm>
          <a:prstGeom prst="rect">
            <a:avLst/>
          </a:prstGeom>
        </p:spPr>
        <p:txBody>
          <a:bodyPr vert="horz"/>
          <a:lstStyle>
            <a:lvl1pPr algn="l">
              <a:defRPr sz="4500" b="1" i="0" kern="1200" baseline="0">
                <a:solidFill>
                  <a:schemeClr val="bg1"/>
                </a:solidFill>
                <a:latin typeface="Trebuchet MS"/>
              </a:defRPr>
            </a:lvl1pPr>
          </a:lstStyle>
          <a:p>
            <a:r>
              <a:rPr lang="hr-HR" dirty="0" err="1"/>
              <a:t>Headline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869672"/>
            <a:ext cx="7848872" cy="5400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aseline="0">
                <a:solidFill>
                  <a:schemeClr val="bg1"/>
                </a:solidFill>
                <a:latin typeface="Trebuchet M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>
                <a:latin typeface="Trebuchet MS" panose="020B0603020202020204" pitchFamily="34" charset="0"/>
              </a:rPr>
              <a:t>Subtitle</a:t>
            </a:r>
            <a:endParaRPr lang="ta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D7BF7-8B48-4D09-9E7A-AF61F508F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14" y="4398802"/>
            <a:ext cx="1505705" cy="4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3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11560" y="1005576"/>
            <a:ext cx="7848872" cy="702078"/>
          </a:xfrm>
          <a:prstGeom prst="rect">
            <a:avLst/>
          </a:prstGeom>
        </p:spPr>
        <p:txBody>
          <a:bodyPr vert="horz"/>
          <a:lstStyle>
            <a:lvl1pPr algn="l">
              <a:defRPr sz="4500" b="1" i="0" kern="1200" baseline="0">
                <a:solidFill>
                  <a:schemeClr val="bg1"/>
                </a:solidFill>
                <a:latin typeface="Trebuchet MS"/>
              </a:defRPr>
            </a:lvl1pPr>
          </a:lstStyle>
          <a:p>
            <a:r>
              <a:rPr lang="hr-HR" dirty="0" err="1"/>
              <a:t>Headline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869672"/>
            <a:ext cx="7848872" cy="540060"/>
          </a:xfrm>
          <a:prstGeom prst="rect">
            <a:avLst/>
          </a:prstGeom>
        </p:spPr>
        <p:txBody>
          <a:bodyPr vert="horz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r-HR" sz="2700" smtClean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>
                <a:latin typeface="Trebuchet MS" panose="020B0603020202020204" pitchFamily="34" charset="0"/>
              </a:rPr>
              <a:t>Subtitle</a:t>
            </a:r>
            <a:endParaRPr lang="ta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907B7-0B04-41BE-B08F-D27FB2601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00" y="4399200"/>
            <a:ext cx="1512168" cy="3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7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08520" y="-54006"/>
            <a:ext cx="9505056" cy="5272050"/>
          </a:xfrm>
          <a:prstGeom prst="rect">
            <a:avLst/>
          </a:prstGeom>
          <a:solidFill>
            <a:srgbClr val="FF4D5A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a-IN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11813-201607-PPT-templat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-54005"/>
            <a:ext cx="6858595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3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08520" y="-54006"/>
            <a:ext cx="9505056" cy="5272050"/>
          </a:xfrm>
          <a:prstGeom prst="rect">
            <a:avLst/>
          </a:prstGeom>
          <a:solidFill>
            <a:srgbClr val="FF4D5A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a-IN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11813-201607-PPT-template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-61950"/>
            <a:ext cx="6858595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108520" y="-54006"/>
            <a:ext cx="9505056" cy="5272050"/>
          </a:xfrm>
          <a:prstGeom prst="rect">
            <a:avLst/>
          </a:prstGeom>
          <a:solidFill>
            <a:srgbClr val="FF4D5A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a-IN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11813-201607-PPT-template-02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3" y="-54006"/>
            <a:ext cx="6858595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6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slike 2"/>
          <p:cNvSpPr>
            <a:spLocks noGrp="1"/>
          </p:cNvSpPr>
          <p:nvPr>
            <p:ph type="pic" idx="11"/>
          </p:nvPr>
        </p:nvSpPr>
        <p:spPr>
          <a:xfrm>
            <a:off x="4355976" y="1707654"/>
            <a:ext cx="4320480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2203A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1707654"/>
            <a:ext cx="3672408" cy="1728192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10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  <p:sp>
        <p:nvSpPr>
          <p:cNvPr id="11" name="Ograda besedila 2"/>
          <p:cNvSpPr>
            <a:spLocks noGrp="1"/>
          </p:cNvSpPr>
          <p:nvPr>
            <p:ph type="body" idx="13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3121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ext box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681540"/>
            <a:ext cx="8064896" cy="3240360"/>
          </a:xfrm>
          <a:prstGeom prst="rect">
            <a:avLst/>
          </a:prstGeom>
        </p:spPr>
        <p:txBody>
          <a:bodyPr anchor="t" anchorCtr="0"/>
          <a:lstStyle>
            <a:lvl1pPr marL="214313" indent="-256500">
              <a:buFont typeface="Arial"/>
              <a:buChar char="•"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0642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adline f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251521" y="735546"/>
            <a:ext cx="8061251" cy="3240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Insert chart title here (optional)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251521" y="249492"/>
            <a:ext cx="8205267" cy="32403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529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_svijet_fondova_900x500_blue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4574"/>
            <a:ext cx="9143999" cy="5096640"/>
          </a:xfrm>
          <a:prstGeom prst="rect">
            <a:avLst/>
          </a:prstGeom>
        </p:spPr>
      </p:pic>
      <p:sp>
        <p:nvSpPr>
          <p:cNvPr id="3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6" y="735547"/>
            <a:ext cx="8208765" cy="756083"/>
          </a:xfrm>
          <a:prstGeom prst="rect">
            <a:avLst/>
          </a:prstGeom>
        </p:spPr>
        <p:txBody>
          <a:bodyPr tIns="61200" bIns="0" anchor="t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ta-IN" dirty="0"/>
              <a:t>Headline</a:t>
            </a:r>
            <a:endParaRPr lang="de-AT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0" hasCustomPrompt="1"/>
          </p:nvPr>
        </p:nvSpPr>
        <p:spPr>
          <a:xfrm>
            <a:off x="467545" y="1491630"/>
            <a:ext cx="7845227" cy="5400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22964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adline f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251521" y="735546"/>
            <a:ext cx="8061251" cy="3240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0">
                <a:solidFill>
                  <a:srgbClr val="002D4B"/>
                </a:solidFill>
              </a:defRPr>
            </a:lvl1pPr>
            <a:lvl2pPr marL="342905" indent="0">
              <a:buNone/>
              <a:defRPr sz="1350"/>
            </a:lvl2pPr>
            <a:lvl3pPr marL="685808" indent="0">
              <a:buNone/>
              <a:defRPr sz="1200"/>
            </a:lvl3pPr>
            <a:lvl4pPr marL="1028713" indent="0">
              <a:buNone/>
              <a:defRPr sz="1050"/>
            </a:lvl4pPr>
            <a:lvl5pPr marL="1371617" indent="0">
              <a:buNone/>
              <a:defRPr sz="1050"/>
            </a:lvl5pPr>
            <a:lvl6pPr marL="1714521" indent="0">
              <a:buNone/>
              <a:defRPr sz="1050"/>
            </a:lvl6pPr>
            <a:lvl7pPr marL="2057426" indent="0">
              <a:buNone/>
              <a:defRPr sz="1050"/>
            </a:lvl7pPr>
            <a:lvl8pPr marL="2400330" indent="0">
              <a:buNone/>
              <a:defRPr sz="1050"/>
            </a:lvl8pPr>
            <a:lvl9pPr marL="2743234" indent="0">
              <a:buNone/>
              <a:defRPr sz="1050"/>
            </a:lvl9pPr>
          </a:lstStyle>
          <a:p>
            <a:pPr lvl="0"/>
            <a:r>
              <a:rPr lang="ta-IN" dirty="0"/>
              <a:t>Insert chart title here (optional)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251521" y="249492"/>
            <a:ext cx="8205267" cy="32403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5" indent="0">
              <a:buNone/>
              <a:defRPr sz="1350"/>
            </a:lvl2pPr>
            <a:lvl3pPr marL="685808" indent="0">
              <a:buNone/>
              <a:defRPr sz="1200"/>
            </a:lvl3pPr>
            <a:lvl4pPr marL="1028713" indent="0">
              <a:buNone/>
              <a:defRPr sz="1050"/>
            </a:lvl4pPr>
            <a:lvl5pPr marL="1371617" indent="0">
              <a:buNone/>
              <a:defRPr sz="1050"/>
            </a:lvl5pPr>
            <a:lvl6pPr marL="1714521" indent="0">
              <a:buNone/>
              <a:defRPr sz="1050"/>
            </a:lvl6pPr>
            <a:lvl7pPr marL="2057426" indent="0">
              <a:buNone/>
              <a:defRPr sz="1050"/>
            </a:lvl7pPr>
            <a:lvl8pPr marL="2400330" indent="0">
              <a:buNone/>
              <a:defRPr sz="1050"/>
            </a:lvl8pPr>
            <a:lvl9pPr marL="2743234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52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627535"/>
            <a:ext cx="7772400" cy="1125140"/>
          </a:xfrm>
          <a:prstGeom prst="rect">
            <a:avLst/>
          </a:prstGeom>
        </p:spPr>
        <p:txBody>
          <a:bodyPr anchor="t" anchorCtr="0"/>
          <a:lstStyle>
            <a:lvl1pPr marL="0" indent="-256503">
              <a:buNone/>
              <a:defRPr sz="1200">
                <a:solidFill>
                  <a:schemeClr val="tx1"/>
                </a:solidFill>
              </a:defRPr>
            </a:lvl1pPr>
            <a:lvl2pPr marL="342905" indent="0">
              <a:buNone/>
              <a:defRPr sz="1350"/>
            </a:lvl2pPr>
            <a:lvl3pPr marL="685808" indent="0">
              <a:buNone/>
              <a:defRPr sz="1200"/>
            </a:lvl3pPr>
            <a:lvl4pPr marL="1028713" indent="0">
              <a:buNone/>
              <a:defRPr sz="1050"/>
            </a:lvl4pPr>
            <a:lvl5pPr marL="1371617" indent="0">
              <a:buNone/>
              <a:defRPr sz="1050"/>
            </a:lvl5pPr>
            <a:lvl6pPr marL="1714521" indent="0">
              <a:buNone/>
              <a:defRPr sz="1050"/>
            </a:lvl6pPr>
            <a:lvl7pPr marL="2057426" indent="0">
              <a:buNone/>
              <a:defRPr sz="1050"/>
            </a:lvl7pPr>
            <a:lvl8pPr marL="2400330" indent="0">
              <a:buNone/>
              <a:defRPr sz="1050"/>
            </a:lvl8pPr>
            <a:lvl9pPr marL="2743234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3509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line, subtitle,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1491630"/>
            <a:ext cx="7992888" cy="2808312"/>
          </a:xfrm>
          <a:prstGeom prst="rect">
            <a:avLst/>
          </a:prstGeom>
        </p:spPr>
        <p:txBody>
          <a:bodyPr anchor="t" anchorCtr="0"/>
          <a:lstStyle>
            <a:lvl1pPr marL="0" indent="-256500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7942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D_mai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" y="3"/>
            <a:ext cx="8130001" cy="491320"/>
          </a:xfrm>
          <a:prstGeom prst="rect">
            <a:avLst/>
          </a:prstGeom>
        </p:spPr>
        <p:txBody>
          <a:bodyPr lIns="89976" tIns="45709" rIns="91416" bIns="45709" anchor="ctr"/>
          <a:lstStyle>
            <a:lvl1pPr marL="133350" indent="0">
              <a:defRPr sz="150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E91448E-9252-488B-A723-E121DC7F3E0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4963298"/>
            <a:ext cx="4483392" cy="17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482" tIns="0" rIns="67482" bIns="24294" anchor="b"/>
          <a:lstStyle/>
          <a:p>
            <a:pPr>
              <a:defRPr/>
            </a:pPr>
            <a:endParaRPr lang="en-US" sz="600" cap="small" dirty="0">
              <a:solidFill>
                <a:srgbClr val="002D4B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89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8503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6" y="1545636"/>
            <a:ext cx="7848872" cy="2754306"/>
          </a:xfrm>
          <a:prstGeom prst="rect">
            <a:avLst/>
          </a:prstGeom>
        </p:spPr>
        <p:txBody>
          <a:bodyPr anchor="t" anchorCtr="0"/>
          <a:lstStyle>
            <a:lvl1pPr marL="0" indent="-256504">
              <a:buNone/>
              <a:defRPr sz="1200">
                <a:solidFill>
                  <a:srgbClr val="002D4B"/>
                </a:solidFill>
              </a:defRPr>
            </a:lvl1pPr>
            <a:lvl2pPr marL="342905" indent="0">
              <a:buNone/>
              <a:defRPr sz="1350"/>
            </a:lvl2pPr>
            <a:lvl3pPr marL="685809" indent="0">
              <a:buNone/>
              <a:defRPr sz="1200"/>
            </a:lvl3pPr>
            <a:lvl4pPr marL="1028713" indent="0">
              <a:buNone/>
              <a:defRPr sz="1050"/>
            </a:lvl4pPr>
            <a:lvl5pPr marL="1371617" indent="0">
              <a:buNone/>
              <a:defRPr sz="1050"/>
            </a:lvl5pPr>
            <a:lvl6pPr marL="1714522" indent="0">
              <a:buNone/>
              <a:defRPr sz="1050"/>
            </a:lvl6pPr>
            <a:lvl7pPr marL="2057426" indent="0">
              <a:buNone/>
              <a:defRPr sz="1050"/>
            </a:lvl7pPr>
            <a:lvl8pPr marL="2400330" indent="0">
              <a:buNone/>
              <a:defRPr sz="1050"/>
            </a:lvl8pPr>
            <a:lvl9pPr marL="2743235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6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5" indent="0">
              <a:buNone/>
              <a:defRPr sz="1350"/>
            </a:lvl2pPr>
            <a:lvl3pPr marL="685809" indent="0">
              <a:buNone/>
              <a:defRPr sz="1200"/>
            </a:lvl3pPr>
            <a:lvl4pPr marL="1028713" indent="0">
              <a:buNone/>
              <a:defRPr sz="1050"/>
            </a:lvl4pPr>
            <a:lvl5pPr marL="1371617" indent="0">
              <a:buNone/>
              <a:defRPr sz="1050"/>
            </a:lvl5pPr>
            <a:lvl6pPr marL="1714522" indent="0">
              <a:buNone/>
              <a:defRPr sz="1050"/>
            </a:lvl6pPr>
            <a:lvl7pPr marL="2057426" indent="0">
              <a:buNone/>
              <a:defRPr sz="1050"/>
            </a:lvl7pPr>
            <a:lvl8pPr marL="2400330" indent="0">
              <a:buNone/>
              <a:defRPr sz="1050"/>
            </a:lvl8pPr>
            <a:lvl9pPr marL="2743235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6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5" indent="0">
              <a:buNone/>
              <a:defRPr sz="1350"/>
            </a:lvl2pPr>
            <a:lvl3pPr marL="685809" indent="0">
              <a:buNone/>
              <a:defRPr sz="1200"/>
            </a:lvl3pPr>
            <a:lvl4pPr marL="1028713" indent="0">
              <a:buNone/>
              <a:defRPr sz="1050"/>
            </a:lvl4pPr>
            <a:lvl5pPr marL="1371617" indent="0">
              <a:buNone/>
              <a:defRPr sz="1050"/>
            </a:lvl5pPr>
            <a:lvl6pPr marL="1714522" indent="0">
              <a:buNone/>
              <a:defRPr sz="1050"/>
            </a:lvl6pPr>
            <a:lvl7pPr marL="2057426" indent="0">
              <a:buNone/>
              <a:defRPr sz="1050"/>
            </a:lvl7pPr>
            <a:lvl8pPr marL="2400330" indent="0">
              <a:buNone/>
              <a:defRPr sz="1050"/>
            </a:lvl8pPr>
            <a:lvl9pPr marL="2743235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6197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a_career_900x500_blue.jpg"/>
          <p:cNvPicPr>
            <a:picLocks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574"/>
            <a:ext cx="9144000" cy="5080000"/>
          </a:xfrm>
          <a:prstGeom prst="rect">
            <a:avLst/>
          </a:prstGeom>
        </p:spPr>
      </p:pic>
      <p:sp>
        <p:nvSpPr>
          <p:cNvPr id="4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1221600"/>
            <a:ext cx="7772400" cy="679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  <p:sp>
        <p:nvSpPr>
          <p:cNvPr id="9" name="Naslov 1"/>
          <p:cNvSpPr>
            <a:spLocks noGrp="1"/>
          </p:cNvSpPr>
          <p:nvPr>
            <p:ph type="title" hasCustomPrompt="1"/>
          </p:nvPr>
        </p:nvSpPr>
        <p:spPr>
          <a:xfrm>
            <a:off x="467544" y="2301721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3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66725" y="3327835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2D4B"/>
                </a:solidFill>
              </a:defRPr>
            </a:lvl1pPr>
          </a:lstStyle>
          <a:p>
            <a:r>
              <a:rPr lang="ta-IN" dirty="0"/>
              <a:t>CLICK TO EDIT </a:t>
            </a:r>
            <a:br>
              <a:rPr lang="ta-IN" dirty="0"/>
            </a:br>
            <a:r>
              <a:rPr lang="ta-IN" dirty="0"/>
              <a:t>TITLE STYLE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6725" y="219370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styles</a:t>
            </a:r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5" y="1545636"/>
            <a:ext cx="7848872" cy="2754306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12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1545636"/>
            <a:ext cx="3672408" cy="2754306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13" name="Ograda besedila 2"/>
          <p:cNvSpPr>
            <a:spLocks noGrp="1"/>
          </p:cNvSpPr>
          <p:nvPr>
            <p:ph type="body" idx="13" hasCustomPrompt="1"/>
          </p:nvPr>
        </p:nvSpPr>
        <p:spPr>
          <a:xfrm>
            <a:off x="4572001" y="1545636"/>
            <a:ext cx="3744416" cy="2754306"/>
          </a:xfrm>
          <a:prstGeom prst="rect">
            <a:avLst/>
          </a:prstGeom>
        </p:spPr>
        <p:txBody>
          <a:bodyPr anchor="t" anchorCtr="0"/>
          <a:lstStyle>
            <a:lvl1pPr marL="0" indent="-2565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besedila 2"/>
          <p:cNvSpPr>
            <a:spLocks noGrp="1"/>
          </p:cNvSpPr>
          <p:nvPr>
            <p:ph type="body" idx="10" hasCustomPrompt="1"/>
          </p:nvPr>
        </p:nvSpPr>
        <p:spPr>
          <a:xfrm>
            <a:off x="4716016" y="1707654"/>
            <a:ext cx="3672408" cy="1728192"/>
          </a:xfrm>
          <a:prstGeom prst="rect">
            <a:avLst/>
          </a:prstGeom>
        </p:spPr>
        <p:txBody>
          <a:bodyPr anchor="t" anchorCtr="0"/>
          <a:lstStyle>
            <a:lvl1pPr marL="214313" indent="-256500">
              <a:buFont typeface="Arial"/>
              <a:buChar char="•"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4" y="1707654"/>
            <a:ext cx="3672408" cy="1728192"/>
          </a:xfrm>
          <a:prstGeom prst="rect">
            <a:avLst/>
          </a:prstGeom>
        </p:spPr>
        <p:txBody>
          <a:bodyPr anchor="t" anchorCtr="0"/>
          <a:lstStyle>
            <a:lvl1pPr marL="214313" indent="-256500">
              <a:buFont typeface="Arial"/>
              <a:buChar char="•"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12" name="Ograda besedila 2"/>
          <p:cNvSpPr>
            <a:spLocks noGrp="1"/>
          </p:cNvSpPr>
          <p:nvPr>
            <p:ph type="body" idx="13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13" name="Ograda besedila 2"/>
          <p:cNvSpPr>
            <a:spLocks noGrp="1"/>
          </p:cNvSpPr>
          <p:nvPr>
            <p:ph type="body" idx="14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line, subtitle,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67544" y="1491630"/>
            <a:ext cx="7992888" cy="2808312"/>
          </a:xfrm>
          <a:prstGeom prst="rect">
            <a:avLst/>
          </a:prstGeom>
        </p:spPr>
        <p:txBody>
          <a:bodyPr anchor="t" anchorCtr="0"/>
          <a:lstStyle>
            <a:lvl1pPr marL="0" indent="-25650000">
              <a:buNone/>
              <a:defRPr sz="12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Text box</a:t>
            </a:r>
            <a:endParaRPr lang="sl-SI" dirty="0"/>
          </a:p>
        </p:txBody>
      </p:sp>
      <p:sp>
        <p:nvSpPr>
          <p:cNvPr id="7" name="Ograda besedila 2"/>
          <p:cNvSpPr>
            <a:spLocks noGrp="1"/>
          </p:cNvSpPr>
          <p:nvPr>
            <p:ph type="body" idx="12" hasCustomPrompt="1"/>
          </p:nvPr>
        </p:nvSpPr>
        <p:spPr>
          <a:xfrm>
            <a:off x="467545" y="411510"/>
            <a:ext cx="7845227" cy="4320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Headline</a:t>
            </a:r>
            <a:endParaRPr lang="sl-SI" dirty="0"/>
          </a:p>
        </p:txBody>
      </p:sp>
      <p:sp>
        <p:nvSpPr>
          <p:cNvPr id="8" name="Ograda besedila 2"/>
          <p:cNvSpPr>
            <a:spLocks noGrp="1"/>
          </p:cNvSpPr>
          <p:nvPr>
            <p:ph type="body" idx="11" hasCustomPrompt="1"/>
          </p:nvPr>
        </p:nvSpPr>
        <p:spPr>
          <a:xfrm>
            <a:off x="467545" y="843558"/>
            <a:ext cx="7845227" cy="3780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rgbClr val="002D4B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a-IN" dirty="0"/>
              <a:t>Subtitle</a:t>
            </a: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5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7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8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B18D6B0-7D2B-4D5A-93C6-7E631A4413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CAE64-6210-C041-7270-3F0ED374752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5" r:id="rId2"/>
    <p:sldLayoutId id="2147483728" r:id="rId3"/>
    <p:sldLayoutId id="2147483727" r:id="rId4"/>
    <p:sldLayoutId id="2147483715" r:id="rId5"/>
    <p:sldLayoutId id="2147483714" r:id="rId6"/>
    <p:sldLayoutId id="2147483716" r:id="rId7"/>
    <p:sldLayoutId id="2147483717" r:id="rId8"/>
    <p:sldLayoutId id="2147483719" r:id="rId9"/>
    <p:sldLayoutId id="2147483729" r:id="rId10"/>
    <p:sldLayoutId id="2147483730" r:id="rId11"/>
    <p:sldLayoutId id="2147483732" r:id="rId12"/>
    <p:sldLayoutId id="2147483733" r:id="rId13"/>
    <p:sldLayoutId id="2147483734" r:id="rId14"/>
    <p:sldLayoutId id="2147483766" r:id="rId1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512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Addiko logo 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40002"/>
            <a:ext cx="1271016" cy="21717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FDE8041-93FA-471D-96B5-412B6790E8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Project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E0458-4E89-302E-A78A-A88B20D59C5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3232880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815" r:id="rId2"/>
    <p:sldLayoutId id="2147483814" r:id="rId3"/>
    <p:sldLayoutId id="2147483813" r:id="rId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B18D6B0-7D2B-4D5A-93C6-7E631A4413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,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2020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 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CD49C-701D-069D-D499-73C17F61B77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73" y="4895192"/>
            <a:ext cx="2136140" cy="113586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B18D6B0-7D2B-4D5A-93C6-7E631A4413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6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2020  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93D7C-36BC-F689-F063-27711DF3E8B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33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5pPr>
      <a:lvl6pPr marL="609608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6pPr>
      <a:lvl7pPr marL="121921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7pPr>
      <a:lvl8pPr marL="1828823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8pPr>
      <a:lvl9pPr marL="243843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tx1"/>
          </a:solidFill>
          <a:latin typeface="Arial" charset="0"/>
        </a:defRPr>
      </a:lvl9pPr>
    </p:titleStyle>
    <p:bodyStyle>
      <a:lvl1pPr marL="457206" indent="-457206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2117" indent="607492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241303" indent="-23707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480490" indent="-23707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719677" indent="-23707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1329284" indent="-23707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938892" indent="-23707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2548499" indent="-23707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3158107" indent="-23707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sz="525" dirty="0" err="1">
                <a:solidFill>
                  <a:schemeClr val="bg1"/>
                </a:solidFill>
                <a:latin typeface="Trebuchet MS"/>
                <a:cs typeface="Trebuchet MS"/>
              </a:rPr>
              <a:t>Self</a:t>
            </a:r>
            <a:r>
              <a:rPr lang="hr-HR" sz="525" dirty="0">
                <a:solidFill>
                  <a:schemeClr val="bg1"/>
                </a:solidFill>
                <a:latin typeface="Trebuchet MS"/>
                <a:cs typeface="Trebuchet MS"/>
              </a:rPr>
              <a:t>-Service </a:t>
            </a:r>
            <a:r>
              <a:rPr lang="hr-HR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</a:t>
            </a:r>
            <a:r>
              <a:rPr lang="hr-HR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hr-HR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</a:t>
            </a:r>
            <a:r>
              <a:rPr lang="hr-HR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hr-HR" sz="525" dirty="0">
                <a:solidFill>
                  <a:schemeClr val="bg1"/>
                </a:solidFill>
                <a:latin typeface="Trebuchet MS"/>
                <a:cs typeface="Trebuchet MS"/>
              </a:rPr>
              <a:t> 2020.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A9AA87-06DA-C178-72E5-85C55081DA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70695D-6CAA-49A0-8463-58347953596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-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2020</a:t>
            </a:r>
            <a:endParaRPr lang="en-US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3BB27-799E-7125-C74C-C979A3ADC6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32966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Rectangle 4"/>
          <p:cNvSpPr>
            <a:spLocks noChangeArrowheads="1"/>
          </p:cNvSpPr>
          <p:nvPr/>
        </p:nvSpPr>
        <p:spPr bwMode="gray">
          <a:xfrm>
            <a:off x="0" y="4"/>
            <a:ext cx="9144000" cy="510587"/>
          </a:xfrm>
          <a:prstGeom prst="rect">
            <a:avLst/>
          </a:prstGeom>
          <a:solidFill>
            <a:srgbClr val="FF4D5A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68562" tIns="34282" rIns="68562" bIns="34282" anchor="ctr"/>
          <a:lstStyle/>
          <a:p>
            <a:pPr algn="ctr">
              <a:defRPr/>
            </a:pPr>
            <a:endParaRPr lang="de-AT" sz="750" dirty="0">
              <a:solidFill>
                <a:srgbClr val="003366"/>
              </a:solidFill>
            </a:endParaRPr>
          </a:p>
        </p:txBody>
      </p:sp>
      <p:sp>
        <p:nvSpPr>
          <p:cNvPr id="2" name="GS Doctop Placeholder" hidden="1"/>
          <p:cNvSpPr txBox="1"/>
          <p:nvPr/>
        </p:nvSpPr>
        <p:spPr>
          <a:xfrm>
            <a:off x="504092" y="0"/>
            <a:ext cx="5216769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40500" rIns="40500" rtlCol="0" anchor="t">
            <a:noAutofit/>
          </a:bodyPr>
          <a:lstStyle/>
          <a:p>
            <a:pPr marL="135731" indent="-135731"/>
            <a:r>
              <a:rPr lang="en-GB" sz="600" dirty="0" err="1">
                <a:solidFill>
                  <a:srgbClr val="002D4B"/>
                </a:solidFill>
                <a:latin typeface="Arial"/>
              </a:rPr>
              <a:t>ibdroot</a:t>
            </a:r>
            <a:r>
              <a:rPr lang="en-GB" sz="600" dirty="0">
                <a:solidFill>
                  <a:srgbClr val="002D4B"/>
                </a:solidFill>
                <a:latin typeface="Arial"/>
              </a:rPr>
              <a:t>\projects\IBD-LN\</a:t>
            </a:r>
            <a:r>
              <a:rPr lang="en-GB" sz="600" dirty="0" err="1">
                <a:solidFill>
                  <a:srgbClr val="002D4B"/>
                </a:solidFill>
                <a:latin typeface="Arial"/>
              </a:rPr>
              <a:t>AddikoCS</a:t>
            </a:r>
            <a:r>
              <a:rPr lang="en-GB" sz="600" dirty="0">
                <a:solidFill>
                  <a:srgbClr val="002D4B"/>
                </a:solidFill>
                <a:latin typeface="Arial"/>
              </a:rPr>
              <a:t>\</a:t>
            </a:r>
            <a:r>
              <a:rPr lang="en-GB" sz="600">
                <a:solidFill>
                  <a:srgbClr val="002D4B"/>
                </a:solidFill>
                <a:latin typeface="Arial"/>
              </a:rPr>
              <a:t>640199_1\01. Presentations</a:t>
            </a:r>
            <a:r>
              <a:rPr lang="en-GB" sz="600" dirty="0">
                <a:solidFill>
                  <a:srgbClr val="002D4B"/>
                </a:solidFill>
                <a:latin typeface="Arial"/>
              </a:rPr>
              <a:t>\</a:t>
            </a:r>
            <a:r>
              <a:rPr lang="en-GB" sz="600">
                <a:solidFill>
                  <a:srgbClr val="002D4B"/>
                </a:solidFill>
                <a:latin typeface="Arial"/>
              </a:rPr>
              <a:t>3. Q2 2019 Results Presentation\Addiko Q2 2019 Results Presentation v28</a:t>
            </a:r>
            <a:r>
              <a:rPr lang="en-GB" sz="600" dirty="0">
                <a:solidFill>
                  <a:srgbClr val="002D4B"/>
                </a:solidFill>
                <a:latin typeface="Arial"/>
              </a:rPr>
              <a:t>.pptx</a:t>
            </a:r>
            <a:endParaRPr lang="en-US" sz="600" dirty="0">
              <a:solidFill>
                <a:srgbClr val="002D4B"/>
              </a:solidFill>
              <a:latin typeface="Arial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DEF46BB-D157-46B8-8E5C-8643CE6F8C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4963298"/>
            <a:ext cx="4483392" cy="17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482" tIns="0" rIns="67482" bIns="24294" anchor="b"/>
          <a:lstStyle/>
          <a:p>
            <a:pPr>
              <a:defRPr/>
            </a:pPr>
            <a:r>
              <a:rPr lang="en-US" sz="600" cap="small">
                <a:solidFill>
                  <a:srgbClr val="002D4B"/>
                </a:solidFill>
                <a:latin typeface="Trebuchet MS" pitchFamily="34" charset="0"/>
              </a:rPr>
              <a:t>Addiko Bank AG</a:t>
            </a:r>
            <a:endParaRPr lang="en-US" sz="600" cap="small" dirty="0">
              <a:solidFill>
                <a:srgbClr val="002D4B"/>
              </a:solidFill>
              <a:latin typeface="Trebuchet MS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374706-C394-4CD2-8D6B-1AB5D51BA5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2" y="162325"/>
            <a:ext cx="1050171" cy="243878"/>
          </a:xfrm>
          <a:prstGeom prst="rect">
            <a:avLst/>
          </a:prstGeom>
        </p:spPr>
      </p:pic>
      <p:sp>
        <p:nvSpPr>
          <p:cNvPr id="8" name="Shape 35">
            <a:extLst>
              <a:ext uri="{FF2B5EF4-FFF2-40B4-BE49-F238E27FC236}">
                <a16:creationId xmlns:a16="http://schemas.microsoft.com/office/drawing/2014/main" id="{B5B6F611-9E06-4727-BF90-52F3C5B06DC3}"/>
              </a:ext>
            </a:extLst>
          </p:cNvPr>
          <p:cNvSpPr/>
          <p:nvPr userDrawn="1"/>
        </p:nvSpPr>
        <p:spPr>
          <a:xfrm flipH="1">
            <a:off x="6624" y="4207564"/>
            <a:ext cx="9137375" cy="9359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94B9FC5-88E1-4B69-8504-07707F2FE2E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676455" y="4899638"/>
            <a:ext cx="311714" cy="17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964A06DB-514B-4D23-92A3-5E15D84E75CD}" type="slidenum">
              <a:rPr lang="de-AT" sz="900" b="1" smtClean="0">
                <a:solidFill>
                  <a:srgbClr val="002D4B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900" b="1" dirty="0">
              <a:solidFill>
                <a:srgbClr val="002D4B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CBB6A-AB14-B403-0423-2AB5FF45D9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63241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085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169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254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339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20000"/>
        </a:spcAft>
        <a:tabLst>
          <a:tab pos="26663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497" algn="l" rtl="0" eaLnBrk="0" fontAlgn="base" hangingPunct="0">
        <a:spcBef>
          <a:spcPct val="20000"/>
        </a:spcBef>
        <a:spcAft>
          <a:spcPct val="20000"/>
        </a:spcAft>
        <a:tabLst>
          <a:tab pos="266633" algn="l"/>
        </a:tabLst>
        <a:defRPr b="1">
          <a:solidFill>
            <a:schemeClr val="tx1"/>
          </a:solidFill>
          <a:latin typeface="+mn-lt"/>
        </a:defRPr>
      </a:lvl2pPr>
      <a:lvl3pPr marL="180931" indent="-177753" algn="l" rtl="0" eaLnBrk="0" fontAlgn="base" hangingPunct="0">
        <a:spcBef>
          <a:spcPct val="20000"/>
        </a:spcBef>
        <a:spcAft>
          <a:spcPct val="20000"/>
        </a:spcAft>
        <a:buChar char="•"/>
        <a:tabLst>
          <a:tab pos="266633" algn="l"/>
        </a:tabLst>
        <a:defRPr>
          <a:solidFill>
            <a:schemeClr val="tx1"/>
          </a:solidFill>
          <a:latin typeface="+mn-lt"/>
        </a:defRPr>
      </a:lvl3pPr>
      <a:lvl4pPr marL="360271" indent="-177753" algn="l" rtl="0" eaLnBrk="0" fontAlgn="base" hangingPunct="0">
        <a:spcBef>
          <a:spcPct val="20000"/>
        </a:spcBef>
        <a:spcAft>
          <a:spcPct val="20000"/>
        </a:spcAft>
        <a:buChar char="•"/>
        <a:tabLst>
          <a:tab pos="266633" algn="l"/>
        </a:tabLst>
        <a:defRPr>
          <a:solidFill>
            <a:schemeClr val="tx1"/>
          </a:solidFill>
          <a:latin typeface="+mn-lt"/>
        </a:defRPr>
      </a:lvl4pPr>
      <a:lvl5pPr marL="539614" indent="-177753" algn="l" rtl="0" eaLnBrk="0" fontAlgn="base" hangingPunct="0">
        <a:spcBef>
          <a:spcPct val="20000"/>
        </a:spcBef>
        <a:spcAft>
          <a:spcPct val="20000"/>
        </a:spcAft>
        <a:buChar char="•"/>
        <a:tabLst>
          <a:tab pos="266633" algn="l"/>
        </a:tabLst>
        <a:defRPr>
          <a:solidFill>
            <a:schemeClr val="tx1"/>
          </a:solidFill>
          <a:latin typeface="+mn-lt"/>
        </a:defRPr>
      </a:lvl5pPr>
      <a:lvl6pPr marL="996698" indent="-177753" algn="l" rtl="0" fontAlgn="base">
        <a:spcBef>
          <a:spcPct val="20000"/>
        </a:spcBef>
        <a:spcAft>
          <a:spcPct val="20000"/>
        </a:spcAft>
        <a:buChar char="•"/>
        <a:tabLst>
          <a:tab pos="266633" algn="l"/>
        </a:tabLst>
        <a:defRPr>
          <a:solidFill>
            <a:schemeClr val="tx1"/>
          </a:solidFill>
          <a:latin typeface="+mn-lt"/>
        </a:defRPr>
      </a:lvl6pPr>
      <a:lvl7pPr marL="1453783" indent="-177753" algn="l" rtl="0" fontAlgn="base">
        <a:spcBef>
          <a:spcPct val="20000"/>
        </a:spcBef>
        <a:spcAft>
          <a:spcPct val="20000"/>
        </a:spcAft>
        <a:buChar char="•"/>
        <a:tabLst>
          <a:tab pos="266633" algn="l"/>
        </a:tabLst>
        <a:defRPr>
          <a:solidFill>
            <a:schemeClr val="tx1"/>
          </a:solidFill>
          <a:latin typeface="+mn-lt"/>
        </a:defRPr>
      </a:lvl7pPr>
      <a:lvl8pPr marL="1910868" indent="-177753" algn="l" rtl="0" fontAlgn="base">
        <a:spcBef>
          <a:spcPct val="20000"/>
        </a:spcBef>
        <a:spcAft>
          <a:spcPct val="20000"/>
        </a:spcAft>
        <a:buChar char="•"/>
        <a:tabLst>
          <a:tab pos="266633" algn="l"/>
        </a:tabLst>
        <a:defRPr>
          <a:solidFill>
            <a:schemeClr val="tx1"/>
          </a:solidFill>
          <a:latin typeface="+mn-lt"/>
        </a:defRPr>
      </a:lvl8pPr>
      <a:lvl9pPr marL="2367952" indent="-177753" algn="l" rtl="0" fontAlgn="base">
        <a:spcBef>
          <a:spcPct val="20000"/>
        </a:spcBef>
        <a:spcAft>
          <a:spcPct val="20000"/>
        </a:spcAft>
        <a:buChar char="•"/>
        <a:tabLst>
          <a:tab pos="26663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9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4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9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3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7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2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7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 txBox="1">
            <a:spLocks/>
          </p:cNvSpPr>
          <p:nvPr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&lt;</a:t>
            </a:r>
            <a:r>
              <a:rPr lang="ta-IN" sz="525" dirty="0">
                <a:solidFill>
                  <a:schemeClr val="bg1"/>
                </a:solidFill>
                <a:latin typeface="Trebuchet MS"/>
                <a:cs typeface="Trebuchet MS"/>
              </a:rPr>
              <a:t>NAME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&gt;</a:t>
            </a:r>
            <a:r>
              <a:rPr lang="hr-HR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|  </a:t>
            </a:r>
            <a:r>
              <a:rPr lang="hr-HR" sz="525" dirty="0">
                <a:solidFill>
                  <a:schemeClr val="bg1"/>
                </a:solidFill>
                <a:latin typeface="Trebuchet MS"/>
                <a:cs typeface="Trebuchet MS"/>
              </a:rPr>
              <a:t>09.04.2017.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 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Shape 35">
            <a:extLst>
              <a:ext uri="{FF2B5EF4-FFF2-40B4-BE49-F238E27FC236}">
                <a16:creationId xmlns:a16="http://schemas.microsoft.com/office/drawing/2014/main" id="{698DB226-C5E1-4267-8284-A024AD82617A}"/>
              </a:ext>
            </a:extLst>
          </p:cNvPr>
          <p:cNvSpPr/>
          <p:nvPr userDrawn="1"/>
        </p:nvSpPr>
        <p:spPr>
          <a:xfrm flipH="1">
            <a:off x="6624" y="4207564"/>
            <a:ext cx="9137375" cy="9359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0" y="102222"/>
                </a:lnTo>
                <a:lnTo>
                  <a:pt x="583" y="102222"/>
                </a:lnTo>
                <a:lnTo>
                  <a:pt x="583" y="89777"/>
                </a:lnTo>
                <a:lnTo>
                  <a:pt x="4166" y="89777"/>
                </a:lnTo>
                <a:lnTo>
                  <a:pt x="4166" y="79111"/>
                </a:lnTo>
                <a:lnTo>
                  <a:pt x="6416" y="79111"/>
                </a:lnTo>
                <a:lnTo>
                  <a:pt x="6416" y="91111"/>
                </a:lnTo>
                <a:lnTo>
                  <a:pt x="7625" y="91111"/>
                </a:lnTo>
                <a:lnTo>
                  <a:pt x="7625" y="79111"/>
                </a:lnTo>
                <a:lnTo>
                  <a:pt x="8958" y="79111"/>
                </a:lnTo>
                <a:lnTo>
                  <a:pt x="8958" y="45333"/>
                </a:lnTo>
                <a:lnTo>
                  <a:pt x="9541" y="45333"/>
                </a:lnTo>
                <a:lnTo>
                  <a:pt x="9541" y="39111"/>
                </a:lnTo>
                <a:lnTo>
                  <a:pt x="10958" y="39111"/>
                </a:lnTo>
                <a:lnTo>
                  <a:pt x="10958" y="45333"/>
                </a:lnTo>
                <a:lnTo>
                  <a:pt x="11583" y="45333"/>
                </a:lnTo>
                <a:lnTo>
                  <a:pt x="11583" y="76000"/>
                </a:lnTo>
                <a:lnTo>
                  <a:pt x="12083" y="76000"/>
                </a:lnTo>
                <a:lnTo>
                  <a:pt x="12083" y="95555"/>
                </a:lnTo>
                <a:lnTo>
                  <a:pt x="13250" y="95555"/>
                </a:lnTo>
                <a:lnTo>
                  <a:pt x="13250" y="60000"/>
                </a:lnTo>
                <a:lnTo>
                  <a:pt x="14041" y="60000"/>
                </a:lnTo>
                <a:lnTo>
                  <a:pt x="14041" y="45333"/>
                </a:lnTo>
                <a:lnTo>
                  <a:pt x="14583" y="45333"/>
                </a:lnTo>
                <a:lnTo>
                  <a:pt x="14583" y="27555"/>
                </a:lnTo>
                <a:lnTo>
                  <a:pt x="14958" y="27555"/>
                </a:lnTo>
                <a:lnTo>
                  <a:pt x="14958" y="14222"/>
                </a:lnTo>
                <a:lnTo>
                  <a:pt x="15333" y="14222"/>
                </a:lnTo>
                <a:lnTo>
                  <a:pt x="15333" y="0"/>
                </a:lnTo>
                <a:lnTo>
                  <a:pt x="15958" y="0"/>
                </a:lnTo>
                <a:lnTo>
                  <a:pt x="15958" y="13777"/>
                </a:lnTo>
                <a:lnTo>
                  <a:pt x="16416" y="13777"/>
                </a:lnTo>
                <a:lnTo>
                  <a:pt x="16416" y="24888"/>
                </a:lnTo>
                <a:lnTo>
                  <a:pt x="16791" y="24888"/>
                </a:lnTo>
                <a:lnTo>
                  <a:pt x="16791" y="46222"/>
                </a:lnTo>
                <a:lnTo>
                  <a:pt x="17333" y="46222"/>
                </a:lnTo>
                <a:lnTo>
                  <a:pt x="17333" y="61333"/>
                </a:lnTo>
                <a:lnTo>
                  <a:pt x="17916" y="61333"/>
                </a:lnTo>
                <a:lnTo>
                  <a:pt x="17916" y="101333"/>
                </a:lnTo>
                <a:lnTo>
                  <a:pt x="18875" y="101333"/>
                </a:lnTo>
                <a:lnTo>
                  <a:pt x="18875" y="92000"/>
                </a:lnTo>
                <a:lnTo>
                  <a:pt x="20958" y="92000"/>
                </a:lnTo>
                <a:lnTo>
                  <a:pt x="20958" y="96444"/>
                </a:lnTo>
                <a:lnTo>
                  <a:pt x="21750" y="96444"/>
                </a:lnTo>
                <a:lnTo>
                  <a:pt x="21750" y="54666"/>
                </a:lnTo>
                <a:lnTo>
                  <a:pt x="22333" y="54666"/>
                </a:lnTo>
                <a:lnTo>
                  <a:pt x="22333" y="42666"/>
                </a:lnTo>
                <a:lnTo>
                  <a:pt x="24166" y="42666"/>
                </a:lnTo>
                <a:lnTo>
                  <a:pt x="24166" y="53777"/>
                </a:lnTo>
                <a:lnTo>
                  <a:pt x="24583" y="56888"/>
                </a:lnTo>
                <a:lnTo>
                  <a:pt x="24583" y="85777"/>
                </a:lnTo>
                <a:lnTo>
                  <a:pt x="25291" y="85777"/>
                </a:lnTo>
                <a:lnTo>
                  <a:pt x="25291" y="79555"/>
                </a:lnTo>
                <a:lnTo>
                  <a:pt x="27125" y="79555"/>
                </a:lnTo>
                <a:lnTo>
                  <a:pt x="27125" y="86222"/>
                </a:lnTo>
                <a:lnTo>
                  <a:pt x="28208" y="86222"/>
                </a:lnTo>
                <a:lnTo>
                  <a:pt x="28208" y="92000"/>
                </a:lnTo>
                <a:lnTo>
                  <a:pt x="29416" y="92000"/>
                </a:lnTo>
                <a:lnTo>
                  <a:pt x="29416" y="83555"/>
                </a:lnTo>
                <a:lnTo>
                  <a:pt x="30250" y="83555"/>
                </a:lnTo>
                <a:lnTo>
                  <a:pt x="30250" y="65777"/>
                </a:lnTo>
                <a:lnTo>
                  <a:pt x="35041" y="65777"/>
                </a:lnTo>
                <a:lnTo>
                  <a:pt x="35041" y="83555"/>
                </a:lnTo>
                <a:lnTo>
                  <a:pt x="35875" y="83555"/>
                </a:lnTo>
                <a:lnTo>
                  <a:pt x="35875" y="65777"/>
                </a:lnTo>
                <a:lnTo>
                  <a:pt x="39916" y="65777"/>
                </a:lnTo>
                <a:lnTo>
                  <a:pt x="39916" y="72888"/>
                </a:lnTo>
                <a:lnTo>
                  <a:pt x="41041" y="72888"/>
                </a:lnTo>
                <a:lnTo>
                  <a:pt x="41041" y="99555"/>
                </a:lnTo>
                <a:lnTo>
                  <a:pt x="42583" y="99555"/>
                </a:lnTo>
                <a:lnTo>
                  <a:pt x="42583" y="76888"/>
                </a:lnTo>
                <a:lnTo>
                  <a:pt x="45250" y="56000"/>
                </a:lnTo>
                <a:lnTo>
                  <a:pt x="47875" y="76888"/>
                </a:lnTo>
                <a:lnTo>
                  <a:pt x="47875" y="88888"/>
                </a:lnTo>
                <a:lnTo>
                  <a:pt x="48666" y="88888"/>
                </a:lnTo>
                <a:lnTo>
                  <a:pt x="48666" y="104000"/>
                </a:lnTo>
                <a:lnTo>
                  <a:pt x="49208" y="104000"/>
                </a:lnTo>
                <a:lnTo>
                  <a:pt x="49208" y="73333"/>
                </a:lnTo>
                <a:lnTo>
                  <a:pt x="51500" y="73333"/>
                </a:lnTo>
                <a:lnTo>
                  <a:pt x="51500" y="85777"/>
                </a:lnTo>
                <a:lnTo>
                  <a:pt x="53708" y="85777"/>
                </a:lnTo>
                <a:lnTo>
                  <a:pt x="53708" y="94666"/>
                </a:lnTo>
                <a:lnTo>
                  <a:pt x="54500" y="94666"/>
                </a:lnTo>
                <a:lnTo>
                  <a:pt x="54500" y="85777"/>
                </a:lnTo>
                <a:lnTo>
                  <a:pt x="57125" y="85777"/>
                </a:lnTo>
                <a:lnTo>
                  <a:pt x="57125" y="102222"/>
                </a:lnTo>
                <a:lnTo>
                  <a:pt x="57625" y="102222"/>
                </a:lnTo>
                <a:lnTo>
                  <a:pt x="57625" y="104888"/>
                </a:lnTo>
                <a:lnTo>
                  <a:pt x="58875" y="104888"/>
                </a:lnTo>
                <a:lnTo>
                  <a:pt x="58875" y="94222"/>
                </a:lnTo>
                <a:lnTo>
                  <a:pt x="61666" y="94222"/>
                </a:lnTo>
                <a:lnTo>
                  <a:pt x="61666" y="89777"/>
                </a:lnTo>
                <a:lnTo>
                  <a:pt x="62250" y="89777"/>
                </a:lnTo>
                <a:lnTo>
                  <a:pt x="62250" y="84000"/>
                </a:lnTo>
                <a:lnTo>
                  <a:pt x="62833" y="84000"/>
                </a:lnTo>
                <a:lnTo>
                  <a:pt x="62833" y="88888"/>
                </a:lnTo>
                <a:lnTo>
                  <a:pt x="63500" y="88888"/>
                </a:lnTo>
                <a:lnTo>
                  <a:pt x="63500" y="83111"/>
                </a:lnTo>
                <a:lnTo>
                  <a:pt x="64999" y="83111"/>
                </a:lnTo>
                <a:lnTo>
                  <a:pt x="64999" y="88444"/>
                </a:lnTo>
                <a:lnTo>
                  <a:pt x="65666" y="88444"/>
                </a:lnTo>
                <a:lnTo>
                  <a:pt x="65666" y="103111"/>
                </a:lnTo>
                <a:lnTo>
                  <a:pt x="66916" y="103111"/>
                </a:lnTo>
                <a:lnTo>
                  <a:pt x="66916" y="82666"/>
                </a:lnTo>
                <a:lnTo>
                  <a:pt x="69375" y="82666"/>
                </a:lnTo>
                <a:lnTo>
                  <a:pt x="69375" y="88888"/>
                </a:lnTo>
                <a:lnTo>
                  <a:pt x="70416" y="88888"/>
                </a:lnTo>
                <a:lnTo>
                  <a:pt x="70416" y="46222"/>
                </a:lnTo>
                <a:lnTo>
                  <a:pt x="71500" y="35111"/>
                </a:lnTo>
                <a:lnTo>
                  <a:pt x="72458" y="45777"/>
                </a:lnTo>
                <a:lnTo>
                  <a:pt x="72458" y="103111"/>
                </a:lnTo>
                <a:lnTo>
                  <a:pt x="73583" y="103111"/>
                </a:lnTo>
                <a:lnTo>
                  <a:pt x="73583" y="47555"/>
                </a:lnTo>
                <a:lnTo>
                  <a:pt x="76916" y="47555"/>
                </a:lnTo>
                <a:lnTo>
                  <a:pt x="76916" y="97777"/>
                </a:lnTo>
                <a:lnTo>
                  <a:pt x="77541" y="97777"/>
                </a:lnTo>
                <a:lnTo>
                  <a:pt x="77541" y="85777"/>
                </a:lnTo>
                <a:lnTo>
                  <a:pt x="79000" y="85777"/>
                </a:lnTo>
                <a:lnTo>
                  <a:pt x="79000" y="92888"/>
                </a:lnTo>
                <a:lnTo>
                  <a:pt x="82000" y="92888"/>
                </a:lnTo>
                <a:lnTo>
                  <a:pt x="82000" y="102222"/>
                </a:lnTo>
                <a:lnTo>
                  <a:pt x="84333" y="102222"/>
                </a:lnTo>
                <a:lnTo>
                  <a:pt x="84333" y="88000"/>
                </a:lnTo>
                <a:lnTo>
                  <a:pt x="85583" y="88000"/>
                </a:lnTo>
                <a:lnTo>
                  <a:pt x="85583" y="96000"/>
                </a:lnTo>
                <a:lnTo>
                  <a:pt x="86500" y="96000"/>
                </a:lnTo>
                <a:lnTo>
                  <a:pt x="86500" y="91111"/>
                </a:lnTo>
                <a:lnTo>
                  <a:pt x="87791" y="91111"/>
                </a:lnTo>
                <a:lnTo>
                  <a:pt x="87791" y="84888"/>
                </a:lnTo>
                <a:lnTo>
                  <a:pt x="89375" y="84888"/>
                </a:lnTo>
                <a:lnTo>
                  <a:pt x="89375" y="100888"/>
                </a:lnTo>
                <a:lnTo>
                  <a:pt x="90541" y="100888"/>
                </a:lnTo>
                <a:lnTo>
                  <a:pt x="90541" y="63111"/>
                </a:lnTo>
                <a:lnTo>
                  <a:pt x="92458" y="63555"/>
                </a:lnTo>
                <a:lnTo>
                  <a:pt x="92458" y="84444"/>
                </a:lnTo>
                <a:lnTo>
                  <a:pt x="93750" y="84444"/>
                </a:lnTo>
                <a:lnTo>
                  <a:pt x="93750" y="97333"/>
                </a:lnTo>
                <a:lnTo>
                  <a:pt x="95375" y="97333"/>
                </a:lnTo>
                <a:lnTo>
                  <a:pt x="95375" y="83111"/>
                </a:lnTo>
                <a:lnTo>
                  <a:pt x="96500" y="83111"/>
                </a:lnTo>
                <a:lnTo>
                  <a:pt x="96500" y="77333"/>
                </a:lnTo>
                <a:lnTo>
                  <a:pt x="98000" y="77333"/>
                </a:lnTo>
                <a:lnTo>
                  <a:pt x="98000" y="81333"/>
                </a:lnTo>
                <a:lnTo>
                  <a:pt x="99041" y="81333"/>
                </a:lnTo>
                <a:lnTo>
                  <a:pt x="99041" y="75111"/>
                </a:lnTo>
                <a:lnTo>
                  <a:pt x="101000" y="59555"/>
                </a:lnTo>
                <a:lnTo>
                  <a:pt x="102916" y="75111"/>
                </a:lnTo>
                <a:lnTo>
                  <a:pt x="102916" y="96444"/>
                </a:lnTo>
                <a:lnTo>
                  <a:pt x="103250" y="96444"/>
                </a:lnTo>
                <a:lnTo>
                  <a:pt x="103250" y="92000"/>
                </a:lnTo>
                <a:lnTo>
                  <a:pt x="104750" y="92000"/>
                </a:lnTo>
                <a:lnTo>
                  <a:pt x="104750" y="111111"/>
                </a:lnTo>
                <a:lnTo>
                  <a:pt x="105125" y="111111"/>
                </a:lnTo>
                <a:lnTo>
                  <a:pt x="105125" y="101777"/>
                </a:lnTo>
                <a:lnTo>
                  <a:pt x="106291" y="101777"/>
                </a:lnTo>
                <a:lnTo>
                  <a:pt x="106291" y="81777"/>
                </a:lnTo>
                <a:lnTo>
                  <a:pt x="107791" y="81777"/>
                </a:lnTo>
                <a:lnTo>
                  <a:pt x="107791" y="101777"/>
                </a:lnTo>
                <a:lnTo>
                  <a:pt x="107833" y="101777"/>
                </a:lnTo>
                <a:lnTo>
                  <a:pt x="107833" y="93777"/>
                </a:lnTo>
                <a:lnTo>
                  <a:pt x="108583" y="93777"/>
                </a:lnTo>
                <a:lnTo>
                  <a:pt x="108583" y="89777"/>
                </a:lnTo>
                <a:lnTo>
                  <a:pt x="110166" y="89777"/>
                </a:lnTo>
                <a:lnTo>
                  <a:pt x="110166" y="103111"/>
                </a:lnTo>
                <a:lnTo>
                  <a:pt x="110416" y="103111"/>
                </a:lnTo>
                <a:lnTo>
                  <a:pt x="110416" y="93777"/>
                </a:lnTo>
                <a:lnTo>
                  <a:pt x="110625" y="93777"/>
                </a:lnTo>
                <a:lnTo>
                  <a:pt x="110625" y="76444"/>
                </a:lnTo>
                <a:lnTo>
                  <a:pt x="111416" y="76444"/>
                </a:lnTo>
                <a:lnTo>
                  <a:pt x="111416" y="68444"/>
                </a:lnTo>
                <a:lnTo>
                  <a:pt x="111833" y="68444"/>
                </a:lnTo>
                <a:lnTo>
                  <a:pt x="111833" y="64000"/>
                </a:lnTo>
                <a:lnTo>
                  <a:pt x="112916" y="64000"/>
                </a:lnTo>
                <a:lnTo>
                  <a:pt x="112916" y="68444"/>
                </a:lnTo>
                <a:lnTo>
                  <a:pt x="113375" y="68444"/>
                </a:lnTo>
                <a:lnTo>
                  <a:pt x="113375" y="91555"/>
                </a:lnTo>
                <a:lnTo>
                  <a:pt x="113416" y="91555"/>
                </a:lnTo>
                <a:lnTo>
                  <a:pt x="113416" y="91555"/>
                </a:lnTo>
                <a:lnTo>
                  <a:pt x="114666" y="91555"/>
                </a:lnTo>
                <a:lnTo>
                  <a:pt x="114666" y="79555"/>
                </a:lnTo>
                <a:lnTo>
                  <a:pt x="115250" y="79555"/>
                </a:lnTo>
                <a:lnTo>
                  <a:pt x="115250" y="68444"/>
                </a:lnTo>
                <a:lnTo>
                  <a:pt x="115625" y="68444"/>
                </a:lnTo>
                <a:lnTo>
                  <a:pt x="115625" y="55111"/>
                </a:lnTo>
                <a:lnTo>
                  <a:pt x="115916" y="55111"/>
                </a:lnTo>
                <a:lnTo>
                  <a:pt x="115916" y="44888"/>
                </a:lnTo>
                <a:lnTo>
                  <a:pt x="116250" y="44888"/>
                </a:lnTo>
                <a:lnTo>
                  <a:pt x="116250" y="34222"/>
                </a:lnTo>
                <a:lnTo>
                  <a:pt x="116666" y="34222"/>
                </a:lnTo>
                <a:lnTo>
                  <a:pt x="116666" y="44444"/>
                </a:lnTo>
                <a:lnTo>
                  <a:pt x="117000" y="44444"/>
                </a:lnTo>
                <a:lnTo>
                  <a:pt x="117000" y="52888"/>
                </a:lnTo>
                <a:lnTo>
                  <a:pt x="117333" y="52888"/>
                </a:lnTo>
                <a:lnTo>
                  <a:pt x="117333" y="68888"/>
                </a:lnTo>
                <a:lnTo>
                  <a:pt x="117708" y="68888"/>
                </a:lnTo>
                <a:lnTo>
                  <a:pt x="117708" y="80444"/>
                </a:lnTo>
                <a:lnTo>
                  <a:pt x="118166" y="80444"/>
                </a:lnTo>
                <a:lnTo>
                  <a:pt x="118166" y="92000"/>
                </a:lnTo>
                <a:lnTo>
                  <a:pt x="120000" y="9200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B84D0-4107-4A47-85D7-4B92F2F46EB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676455" y="4899638"/>
            <a:ext cx="311714" cy="17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964A06DB-514B-4D23-92A3-5E15D84E75CD}" type="slidenum">
              <a:rPr lang="de-AT" sz="900" b="1" smtClean="0">
                <a:solidFill>
                  <a:srgbClr val="002D4B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900" b="1" dirty="0">
              <a:solidFill>
                <a:srgbClr val="002D4B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8BDE1-32F6-F934-B30F-366315A03D4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512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DA2D0-1922-4813-B468-EE567E65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1" cy="117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F0377-DF5E-37F0-53D9-239118881DB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384014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588" indent="455613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80975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360363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5397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9969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4541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9113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23685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08520" y="-54006"/>
            <a:ext cx="9505056" cy="5272050"/>
          </a:xfrm>
          <a:prstGeom prst="rect">
            <a:avLst/>
          </a:prstGeom>
          <a:solidFill>
            <a:srgbClr val="FF4D5A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a-IN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97736-4B3E-1024-59FD-6EA1C5FFA20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8903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65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1" cy="117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0EFA2-E84C-1555-F3A5-1509FD7F1E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255486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1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1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2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5" indent="-34290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588" indent="455619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80977" indent="-177802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360367" indent="-177802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539758" indent="-177802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996963" indent="-177802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454169" indent="-177802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911375" indent="-177802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2368581" indent="-177802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2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5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512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Addiko logo 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40002"/>
            <a:ext cx="1271016" cy="217170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 sz="525">
                <a:solidFill>
                  <a:schemeClr val="bg1"/>
                </a:solidFill>
                <a:latin typeface="Trebuchet MS"/>
                <a:cs typeface="Trebuchet MS"/>
              </a:rPr>
              <a:t>&lt;</a:t>
            </a:r>
            <a:r>
              <a:rPr lang="ta-IN" sz="525">
                <a:solidFill>
                  <a:schemeClr val="bg1"/>
                </a:solidFill>
                <a:latin typeface="Trebuchet MS"/>
                <a:cs typeface="Trebuchet MS"/>
              </a:rPr>
              <a:t>NAME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&gt;  |  </a:t>
            </a:r>
            <a:fld id="{D9474EEE-AFBD-46BD-939E-27680EAA3B49}" type="datetime1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10.01.2025</a:t>
            </a:fld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 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2CAF1-63F6-8403-B752-282EA0CBB51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588" indent="455613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80975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360363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5397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9969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4541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9113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2368550" indent="-17780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B18D6B0-7D2B-4D5A-93C6-7E631A4413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820FB-6F2B-7342-E3CE-DAA16D45BD1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512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Addiko logo 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40002"/>
            <a:ext cx="1271016" cy="21717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C40F49E-0427-41C6-975E-57C1B633361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E56B8-4B10-13FE-4797-1BB6A82202C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6566284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D0F7D-A046-FA66-EAF5-51AEF9EB9EE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311016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85345-389A-4912-8654-6A0065A4A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4882954"/>
            <a:ext cx="931330" cy="117385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CC39EC4-9011-4F00-B65C-428F1EDBFA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project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11FF8-1C6A-2C5C-5C50-97302FAAF61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23949395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1" fontAlgn="base" hangingPunct="1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eaLnBrk="1" fontAlgn="base" hangingPunct="1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A2B901-C4FE-C040-BCF8-B0A9BBF4B64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30000613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Rectangle 4"/>
          <p:cNvSpPr>
            <a:spLocks noChangeArrowheads="1"/>
          </p:cNvSpPr>
          <p:nvPr/>
        </p:nvSpPr>
        <p:spPr bwMode="gray">
          <a:xfrm>
            <a:off x="0" y="1"/>
            <a:ext cx="9144000" cy="510587"/>
          </a:xfrm>
          <a:prstGeom prst="rect">
            <a:avLst/>
          </a:prstGeom>
          <a:solidFill>
            <a:srgbClr val="FF4D5A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AT" dirty="0">
              <a:solidFill>
                <a:srgbClr val="003366"/>
              </a:solidFill>
            </a:endParaRPr>
          </a:p>
        </p:txBody>
      </p:sp>
      <p:pic>
        <p:nvPicPr>
          <p:cNvPr id="3" name="Picture 2" descr="Addiko_PPT[1]_1_A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75556" r="9479" b="15498"/>
          <a:stretch>
            <a:fillRect/>
          </a:stretch>
        </p:blipFill>
        <p:spPr>
          <a:xfrm>
            <a:off x="8146864" y="239799"/>
            <a:ext cx="945148" cy="164339"/>
          </a:xfrm>
          <a:prstGeom prst="rect">
            <a:avLst/>
          </a:prstGeom>
          <a:solidFill>
            <a:srgbClr val="FF4D5A"/>
          </a:solidFill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3B85BD0-740E-4E7F-9CC1-F1C698B90E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Retail </a:t>
            </a:r>
            <a:r>
              <a:rPr lang="de-AT" sz="525" dirty="0" err="1">
                <a:solidFill>
                  <a:schemeClr val="bg1"/>
                </a:solidFill>
                <a:latin typeface="Trebuchet MS"/>
                <a:cs typeface="Trebuchet MS"/>
              </a:rPr>
              <a:t>Strategy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9C790-2C48-DD13-0BDD-59A94367C8D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2134628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20000"/>
        </a:spcAft>
        <a:tabLst>
          <a:tab pos="200025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91" indent="341710" algn="l" rtl="0" eaLnBrk="0" fontAlgn="base" hangingPunct="0">
        <a:spcBef>
          <a:spcPct val="20000"/>
        </a:spcBef>
        <a:spcAft>
          <a:spcPct val="20000"/>
        </a:spcAft>
        <a:tabLst>
          <a:tab pos="200025" algn="l"/>
        </a:tabLst>
        <a:defRPr b="1">
          <a:solidFill>
            <a:schemeClr val="tx1"/>
          </a:solidFill>
          <a:latin typeface="+mn-lt"/>
        </a:defRPr>
      </a:lvl2pPr>
      <a:lvl3pPr marL="135731" indent="-133350" algn="l" rtl="0" eaLnBrk="0" fontAlgn="base" hangingPunct="0">
        <a:spcBef>
          <a:spcPct val="20000"/>
        </a:spcBef>
        <a:spcAft>
          <a:spcPct val="20000"/>
        </a:spcAft>
        <a:buChar char="•"/>
        <a:tabLst>
          <a:tab pos="200025" algn="l"/>
        </a:tabLst>
        <a:defRPr>
          <a:solidFill>
            <a:schemeClr val="tx1"/>
          </a:solidFill>
          <a:latin typeface="+mn-lt"/>
        </a:defRPr>
      </a:lvl3pPr>
      <a:lvl4pPr marL="270272" indent="-133350" algn="l" rtl="0" eaLnBrk="0" fontAlgn="base" hangingPunct="0">
        <a:spcBef>
          <a:spcPct val="20000"/>
        </a:spcBef>
        <a:spcAft>
          <a:spcPct val="20000"/>
        </a:spcAft>
        <a:buChar char="•"/>
        <a:tabLst>
          <a:tab pos="200025" algn="l"/>
        </a:tabLst>
        <a:defRPr>
          <a:solidFill>
            <a:schemeClr val="tx1"/>
          </a:solidFill>
          <a:latin typeface="+mn-lt"/>
        </a:defRPr>
      </a:lvl4pPr>
      <a:lvl5pPr marL="404813" indent="-133350" algn="l" rtl="0" eaLnBrk="0" fontAlgn="base" hangingPunct="0">
        <a:spcBef>
          <a:spcPct val="20000"/>
        </a:spcBef>
        <a:spcAft>
          <a:spcPct val="20000"/>
        </a:spcAft>
        <a:buChar char="•"/>
        <a:tabLst>
          <a:tab pos="200025" algn="l"/>
        </a:tabLst>
        <a:defRPr>
          <a:solidFill>
            <a:schemeClr val="tx1"/>
          </a:solidFill>
          <a:latin typeface="+mn-lt"/>
        </a:defRPr>
      </a:lvl5pPr>
      <a:lvl6pPr marL="747713" indent="-133350" algn="l" rtl="0" fontAlgn="base">
        <a:spcBef>
          <a:spcPct val="20000"/>
        </a:spcBef>
        <a:spcAft>
          <a:spcPct val="20000"/>
        </a:spcAft>
        <a:buChar char="•"/>
        <a:tabLst>
          <a:tab pos="200025" algn="l"/>
        </a:tabLst>
        <a:defRPr>
          <a:solidFill>
            <a:schemeClr val="tx1"/>
          </a:solidFill>
          <a:latin typeface="+mn-lt"/>
        </a:defRPr>
      </a:lvl6pPr>
      <a:lvl7pPr marL="1090613" indent="-133350" algn="l" rtl="0" fontAlgn="base">
        <a:spcBef>
          <a:spcPct val="20000"/>
        </a:spcBef>
        <a:spcAft>
          <a:spcPct val="20000"/>
        </a:spcAft>
        <a:buChar char="•"/>
        <a:tabLst>
          <a:tab pos="200025" algn="l"/>
        </a:tabLst>
        <a:defRPr>
          <a:solidFill>
            <a:schemeClr val="tx1"/>
          </a:solidFill>
          <a:latin typeface="+mn-lt"/>
        </a:defRPr>
      </a:lvl7pPr>
      <a:lvl8pPr marL="1433513" indent="-133350" algn="l" rtl="0" fontAlgn="base">
        <a:spcBef>
          <a:spcPct val="20000"/>
        </a:spcBef>
        <a:spcAft>
          <a:spcPct val="20000"/>
        </a:spcAft>
        <a:buChar char="•"/>
        <a:tabLst>
          <a:tab pos="200025" algn="l"/>
        </a:tabLst>
        <a:defRPr>
          <a:solidFill>
            <a:schemeClr val="tx1"/>
          </a:solidFill>
          <a:latin typeface="+mn-lt"/>
        </a:defRPr>
      </a:lvl8pPr>
      <a:lvl9pPr marL="1776413" indent="-133350" algn="l" rtl="0" fontAlgn="base">
        <a:spcBef>
          <a:spcPct val="20000"/>
        </a:spcBef>
        <a:spcAft>
          <a:spcPct val="20000"/>
        </a:spcAft>
        <a:buChar char="•"/>
        <a:tabLst>
          <a:tab pos="200025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64979"/>
              </a:solidFill>
            </a:endParaRPr>
          </a:p>
        </p:txBody>
      </p:sp>
      <p:pic>
        <p:nvPicPr>
          <p:cNvPr id="5" name="Picture 4" descr="Addiko logo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40002"/>
            <a:ext cx="1271016" cy="21717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FCE275A-AAE5-40E4-9DBF-2E43BB47C2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Project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942E6-5201-C0D3-7AC2-ACD9E54AABD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18197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0" fontAlgn="base" hangingPunct="0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0" y="4731990"/>
            <a:ext cx="9144000" cy="411510"/>
          </a:xfrm>
          <a:prstGeom prst="rect">
            <a:avLst/>
          </a:prstGeom>
          <a:solidFill>
            <a:srgbClr val="FF4D5A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Addiko logo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40002"/>
            <a:ext cx="1271016" cy="21717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2BB44F-4BB1-4E08-8A96-FE9E1802742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7545" y="4840002"/>
            <a:ext cx="7991921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43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Self-Service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machines</a:t>
            </a:r>
            <a:r>
              <a:rPr lang="sr-Latn-RS" sz="525" dirty="0">
                <a:solidFill>
                  <a:schemeClr val="bg1"/>
                </a:solidFill>
                <a:latin typeface="Trebuchet MS"/>
                <a:cs typeface="Trebuchet MS"/>
              </a:rPr>
              <a:t> Project </a:t>
            </a:r>
            <a:r>
              <a:rPr lang="sr-Latn-RS" sz="525" dirty="0" err="1">
                <a:solidFill>
                  <a:schemeClr val="bg1"/>
                </a:solidFill>
                <a:latin typeface="Trebuchet MS"/>
                <a:cs typeface="Trebuchet MS"/>
              </a:rPr>
              <a:t>October</a:t>
            </a:r>
            <a:r>
              <a:rPr lang="de-AT" sz="525" dirty="0">
                <a:solidFill>
                  <a:schemeClr val="bg1"/>
                </a:solidFill>
                <a:latin typeface="Trebuchet MS"/>
                <a:cs typeface="Trebuchet MS"/>
              </a:rPr>
              <a:t>|  2020|  </a:t>
            </a:r>
            <a:fld id="{964A06DB-514B-4D23-92A3-5E15D84E75CD}" type="slidenum">
              <a:rPr lang="de-AT" sz="525" smtClean="0">
                <a:solidFill>
                  <a:schemeClr val="bg1"/>
                </a:solidFill>
                <a:latin typeface="Trebuchet MS"/>
                <a:cs typeface="Trebuchet MS"/>
              </a:rPr>
              <a:pPr algn="l">
                <a:defRPr/>
              </a:pPr>
              <a:t>‹#›</a:t>
            </a:fld>
            <a:endParaRPr lang="de-AT" sz="52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21F61-F712-1BB4-6CB5-DF5500CEDE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339975" y="4927600"/>
            <a:ext cx="44926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r-Latn-M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Ovaj dokument je klasifikovan kao/This document is classified as: INTERNO / INTERNAL</a:t>
            </a:r>
          </a:p>
        </p:txBody>
      </p:sp>
    </p:spTree>
    <p:extLst>
      <p:ext uri="{BB962C8B-B14F-4D97-AF65-F5344CB8AC3E}">
        <p14:creationId xmlns:p14="http://schemas.microsoft.com/office/powerpoint/2010/main" val="8257950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50" b="1" i="0">
          <a:solidFill>
            <a:schemeClr val="tx1"/>
          </a:solidFill>
          <a:latin typeface="Trebuchet MS"/>
          <a:ea typeface="+mj-ea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65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20000"/>
        </a:spcAft>
        <a:defRPr>
          <a:solidFill>
            <a:schemeClr val="tx1"/>
          </a:solidFill>
          <a:latin typeface="Trebuchet MS"/>
          <a:ea typeface="+mn-ea"/>
          <a:cs typeface="Trebuchet MS"/>
        </a:defRPr>
      </a:lvl1pPr>
      <a:lvl2pPr marL="1191" indent="341710" algn="l" rtl="0" eaLnBrk="0" fontAlgn="base" hangingPunct="0">
        <a:spcBef>
          <a:spcPct val="20000"/>
        </a:spcBef>
        <a:spcAft>
          <a:spcPct val="20000"/>
        </a:spcAft>
        <a:defRPr b="1">
          <a:solidFill>
            <a:schemeClr val="tx1"/>
          </a:solidFill>
          <a:latin typeface="Trebuchet MS"/>
          <a:cs typeface="Trebuchet MS"/>
        </a:defRPr>
      </a:lvl2pPr>
      <a:lvl3pPr marL="135731" indent="-13335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3pPr>
      <a:lvl4pPr marL="270272" indent="-13335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4pPr>
      <a:lvl5pPr marL="404813" indent="-133350" algn="l" rtl="0" eaLnBrk="0" fontAlgn="base" hangingPunct="0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Trebuchet MS"/>
          <a:cs typeface="Trebuchet MS"/>
        </a:defRPr>
      </a:lvl5pPr>
      <a:lvl6pPr marL="7477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6pPr>
      <a:lvl7pPr marL="10906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7pPr>
      <a:lvl8pPr marL="14335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8pPr>
      <a:lvl9pPr marL="1776413" indent="-133350" algn="l" rtl="0" fontAlgn="base">
        <a:spcBef>
          <a:spcPct val="20000"/>
        </a:spcBef>
        <a:spcAft>
          <a:spcPct val="20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8A9EB4-F562-43CF-A0CE-2D75723D9760}"/>
              </a:ext>
            </a:extLst>
          </p:cNvPr>
          <p:cNvSpPr txBox="1"/>
          <p:nvPr/>
        </p:nvSpPr>
        <p:spPr>
          <a:xfrm>
            <a:off x="944880" y="2085598"/>
            <a:ext cx="725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dirty="0">
                <a:solidFill>
                  <a:srgbClr val="FF4D5A"/>
                </a:solidFill>
                <a:latin typeface="+mj-lt"/>
              </a:rPr>
              <a:t>Plaćanje računa u m-banci</a:t>
            </a:r>
          </a:p>
          <a:p>
            <a:pPr algn="ctr"/>
            <a:r>
              <a:rPr lang="sr-Latn-ME" sz="2400" dirty="0">
                <a:solidFill>
                  <a:srgbClr val="FF4D5A"/>
                </a:solidFill>
                <a:latin typeface="+mj-lt"/>
              </a:rPr>
              <a:t>putem fajla sa QR kod-om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B0CD3-B8A3-4516-90F4-800DAEAA3B8E}"/>
              </a:ext>
            </a:extLst>
          </p:cNvPr>
          <p:cNvSpPr txBox="1"/>
          <p:nvPr/>
        </p:nvSpPr>
        <p:spPr>
          <a:xfrm>
            <a:off x="7385539" y="4381497"/>
            <a:ext cx="150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>
                <a:solidFill>
                  <a:schemeClr val="bg1"/>
                </a:solidFill>
                <a:latin typeface="+mj-lt"/>
              </a:rPr>
              <a:t>April 2023.</a:t>
            </a:r>
          </a:p>
        </p:txBody>
      </p:sp>
    </p:spTree>
    <p:extLst>
      <p:ext uri="{BB962C8B-B14F-4D97-AF65-F5344CB8AC3E}">
        <p14:creationId xmlns:p14="http://schemas.microsoft.com/office/powerpoint/2010/main" val="228847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C7E50-EB53-42A5-88CF-9EDC2AAE6DED}"/>
              </a:ext>
            </a:extLst>
          </p:cNvPr>
          <p:cNvSpPr txBox="1">
            <a:spLocks/>
          </p:cNvSpPr>
          <p:nvPr/>
        </p:nvSpPr>
        <p:spPr>
          <a:xfrm>
            <a:off x="214505" y="296551"/>
            <a:ext cx="8507191" cy="55459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20000"/>
              </a:spcAft>
              <a:defRPr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1191" indent="341710" algn="l" rtl="0" eaLnBrk="1" fontAlgn="base" hangingPunct="1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35731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270272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4048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5pPr>
            <a:lvl6pPr marL="7477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0906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14335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17764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ME" b="1" dirty="0"/>
              <a:t>QR kod plaćanje iz fajla u </a:t>
            </a:r>
            <a:r>
              <a:rPr lang="sr-Latn-ME" b="1" dirty="0">
                <a:solidFill>
                  <a:srgbClr val="FF4D5A"/>
                </a:solidFill>
              </a:rPr>
              <a:t>Addiko </a:t>
            </a:r>
            <a:r>
              <a:rPr lang="sr-Latn-ME" b="1" dirty="0" err="1">
                <a:solidFill>
                  <a:srgbClr val="FF4D5A"/>
                </a:solidFill>
              </a:rPr>
              <a:t>Mobile</a:t>
            </a:r>
            <a:r>
              <a:rPr lang="sr-Latn-ME" b="1" dirty="0">
                <a:solidFill>
                  <a:srgbClr val="FF4D5A"/>
                </a:solidFill>
              </a:rPr>
              <a:t> </a:t>
            </a:r>
            <a:r>
              <a:rPr lang="sr-Latn-ME" b="1" dirty="0"/>
              <a:t>aplikaciji</a:t>
            </a:r>
          </a:p>
          <a:p>
            <a:pPr marL="0" indent="0"/>
            <a:endParaRPr lang="en-US" sz="3200" b="1" kern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90E247-7377-4B3D-B237-6F538E254877}"/>
              </a:ext>
            </a:extLst>
          </p:cNvPr>
          <p:cNvSpPr txBox="1">
            <a:spLocks/>
          </p:cNvSpPr>
          <p:nvPr/>
        </p:nvSpPr>
        <p:spPr>
          <a:xfrm>
            <a:off x="214505" y="1566379"/>
            <a:ext cx="2772536" cy="55459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20000"/>
              </a:spcAft>
              <a:defRPr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1191" indent="341710" algn="l" rtl="0" eaLnBrk="1" fontAlgn="base" hangingPunct="1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35731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270272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4048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5pPr>
            <a:lvl6pPr marL="7477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0906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14335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17764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3200" b="1" u="sng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757D8-C2EE-46E9-B641-046585BDB725}"/>
              </a:ext>
            </a:extLst>
          </p:cNvPr>
          <p:cNvSpPr txBox="1"/>
          <p:nvPr/>
        </p:nvSpPr>
        <p:spPr>
          <a:xfrm>
            <a:off x="214505" y="1096367"/>
            <a:ext cx="68404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dirty="0">
                <a:latin typeface="+mj-lt"/>
              </a:rPr>
              <a:t>Nova funkcionalnost omogućava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plaćanje računa koji imaju standardizovan QR kod. Ova opcija omogućava 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placanje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QR kodom i onda kada nema odštampanog računa da bi se skenirao QR kod sa njega, već aplikacija može da učita i dokument (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fajl ili sliku računa) koji imate u Vašem telefonu.</a:t>
            </a:r>
          </a:p>
          <a:p>
            <a:endParaRPr lang="sr-Latn-ME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 novu funkcionalnost ovo plaćanje može se odraditi na dva načina:</a:t>
            </a:r>
          </a:p>
          <a:p>
            <a:endParaRPr lang="sr-Latn-ME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sr-Latn-ME" sz="1100" dirty="0">
                <a:solidFill>
                  <a:srgbClr val="FF4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 same aplikacije 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U opciji </a:t>
            </a:r>
            <a:r>
              <a:rPr lang="sr-Latn-ME" sz="11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QR kod Plaćanja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postoji opcija </a:t>
            </a:r>
            <a:r>
              <a:rPr lang="sr-Latn-ME" sz="11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Plati iz fajla</a:t>
            </a:r>
            <a:br>
              <a:rPr lang="sr-Latn-ME" sz="11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r-Latn-ME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sr-Latn-ME" sz="1100" dirty="0">
                <a:solidFill>
                  <a:srgbClr val="FF4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Van aplikacije - 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Opcijom </a:t>
            </a:r>
            <a:r>
              <a:rPr lang="sr-Latn-ME" sz="1100" b="1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sr-Latn-ME" sz="11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/Podijeli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fajla ili slike 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racuna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kojom se direktno sa računa 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moze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platiti račun klikom na 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(Podijeli) i odabir naše </a:t>
            </a:r>
            <a:r>
              <a:rPr lang="sr-Latn-ME" sz="1100" i="1" dirty="0" err="1">
                <a:solidFill>
                  <a:srgbClr val="FF4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AddikoMobile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aplikacije. Klikom na našu aplikaciju prikazaće se 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preview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računa koji se plaća (naziv primaoca i iznos) i ukucavanjem PIN-a od aplikacije ili pokretanjem 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biometrije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(otisak prsta/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FaceID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i potvrdom </a:t>
            </a:r>
            <a:r>
              <a:rPr lang="sr-Latn-ME" sz="1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sr-Latn-M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račun biti plaćen.</a:t>
            </a:r>
          </a:p>
          <a:p>
            <a:pPr lvl="1"/>
            <a:endParaRPr lang="sr-Latn-ME" sz="1100" dirty="0">
              <a:latin typeface="+mj-lt"/>
              <a:cs typeface="Times New Roman" panose="02020603050405020304" pitchFamily="18" charset="0"/>
            </a:endParaRPr>
          </a:p>
          <a:p>
            <a:pPr marL="0" lvl="1"/>
            <a:r>
              <a:rPr lang="sr-Latn-ME" sz="1100" b="1" u="sng" dirty="0">
                <a:solidFill>
                  <a:srgbClr val="FF4D5A"/>
                </a:solidFill>
                <a:latin typeface="+mj-lt"/>
                <a:cs typeface="Times New Roman" panose="02020603050405020304" pitchFamily="18" charset="0"/>
              </a:rPr>
              <a:t>Važna napomena: </a:t>
            </a:r>
            <a:r>
              <a:rPr lang="sr-Latn-ME" sz="1100" dirty="0">
                <a:latin typeface="+mj-lt"/>
                <a:cs typeface="Times New Roman" panose="02020603050405020304" pitchFamily="18" charset="0"/>
              </a:rPr>
              <a:t>Računi koji nemaju standardizovan QR kod aplikacija neće moći da učita. Jer ako QR kod ne sadrži podatke o samom plaćanju, Addiko </a:t>
            </a:r>
            <a:r>
              <a:rPr lang="sr-Latn-ME" sz="1100" dirty="0" err="1">
                <a:latin typeface="+mj-lt"/>
                <a:cs typeface="Times New Roman" panose="02020603050405020304" pitchFamily="18" charset="0"/>
              </a:rPr>
              <a:t>Mobile</a:t>
            </a:r>
            <a:r>
              <a:rPr lang="sr-Latn-ME" sz="1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ME" sz="1100" dirty="0" err="1">
                <a:latin typeface="+mj-lt"/>
                <a:cs typeface="Times New Roman" panose="02020603050405020304" pitchFamily="18" charset="0"/>
              </a:rPr>
              <a:t>apliakcija</a:t>
            </a:r>
            <a:r>
              <a:rPr lang="sr-Latn-ME" sz="1100" dirty="0">
                <a:latin typeface="+mj-lt"/>
                <a:cs typeface="Times New Roman" panose="02020603050405020304" pitchFamily="18" charset="0"/>
              </a:rPr>
              <a:t> neće moći ni da učita podatke.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836D69-0BDE-0742-4D2A-CD7E36D6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793" y="708189"/>
            <a:ext cx="1664601" cy="35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4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1296F-BBD3-D329-B312-7C9746922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" t="1580" r="2745"/>
          <a:stretch/>
        </p:blipFill>
        <p:spPr>
          <a:xfrm>
            <a:off x="239714" y="795286"/>
            <a:ext cx="1546732" cy="34645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C7E50-EB53-42A5-88CF-9EDC2AAE6DED}"/>
              </a:ext>
            </a:extLst>
          </p:cNvPr>
          <p:cNvSpPr txBox="1">
            <a:spLocks/>
          </p:cNvSpPr>
          <p:nvPr/>
        </p:nvSpPr>
        <p:spPr>
          <a:xfrm>
            <a:off x="206885" y="141806"/>
            <a:ext cx="8507191" cy="55459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20000"/>
              </a:spcAft>
              <a:defRPr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1191" indent="341710" algn="l" rtl="0" eaLnBrk="1" fontAlgn="base" hangingPunct="1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35731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270272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4048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5pPr>
            <a:lvl6pPr marL="7477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0906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14335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17764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ME" b="1" dirty="0"/>
              <a:t>1. QR kod plaćanje iz fajla – opcijom </a:t>
            </a:r>
            <a:r>
              <a:rPr lang="sr-Latn-ME" b="1" dirty="0">
                <a:solidFill>
                  <a:srgbClr val="FF0000"/>
                </a:solidFill>
              </a:rPr>
              <a:t>QR kod plaćanje </a:t>
            </a:r>
            <a:r>
              <a:rPr lang="sr-Latn-ME" b="1" dirty="0"/>
              <a:t>iz </a:t>
            </a:r>
            <a:r>
              <a:rPr lang="sr-Latn-ME" b="1" dirty="0" err="1"/>
              <a:t>mbank</a:t>
            </a:r>
            <a:r>
              <a:rPr lang="sr-Latn-ME" b="1" dirty="0"/>
              <a:t> </a:t>
            </a:r>
            <a:r>
              <a:rPr lang="sr-Latn-ME" b="1" dirty="0" err="1"/>
              <a:t>app</a:t>
            </a:r>
            <a:r>
              <a:rPr lang="sr-Latn-ME" b="1" dirty="0"/>
              <a:t> </a:t>
            </a:r>
          </a:p>
          <a:p>
            <a:pPr marL="0" indent="0"/>
            <a:endParaRPr lang="en-US" sz="3200" b="1" kern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90E247-7377-4B3D-B237-6F538E254877}"/>
              </a:ext>
            </a:extLst>
          </p:cNvPr>
          <p:cNvSpPr txBox="1">
            <a:spLocks/>
          </p:cNvSpPr>
          <p:nvPr/>
        </p:nvSpPr>
        <p:spPr>
          <a:xfrm>
            <a:off x="214505" y="1566379"/>
            <a:ext cx="2772536" cy="55459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20000"/>
              </a:spcAft>
              <a:defRPr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1191" indent="341710" algn="l" rtl="0" eaLnBrk="1" fontAlgn="base" hangingPunct="1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35731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270272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4048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5pPr>
            <a:lvl6pPr marL="7477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0906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14335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17764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3200" b="1" u="sng" kern="0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199DBE-1978-4EA0-8D22-52C77939E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24" y="795286"/>
            <a:ext cx="1474941" cy="327764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5EDE25C-B6DA-41F2-B063-7A878F029B36}"/>
              </a:ext>
            </a:extLst>
          </p:cNvPr>
          <p:cNvSpPr/>
          <p:nvPr/>
        </p:nvSpPr>
        <p:spPr bwMode="auto">
          <a:xfrm>
            <a:off x="271519" y="3190243"/>
            <a:ext cx="1415041" cy="257386"/>
          </a:xfrm>
          <a:prstGeom prst="rect">
            <a:avLst/>
          </a:prstGeom>
          <a:noFill/>
          <a:ln w="34925" cap="flat" cmpd="sng" algn="ctr">
            <a:solidFill>
              <a:srgbClr val="002D4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757D8-C2EE-46E9-B641-046585BDB725}"/>
              </a:ext>
            </a:extLst>
          </p:cNvPr>
          <p:cNvSpPr txBox="1"/>
          <p:nvPr/>
        </p:nvSpPr>
        <p:spPr>
          <a:xfrm>
            <a:off x="3692973" y="4313935"/>
            <a:ext cx="169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+mj-lt"/>
              </a:rPr>
              <a:t>Odabir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 err="1">
                <a:latin typeface="+mj-lt"/>
              </a:rPr>
              <a:t>ra</a:t>
            </a:r>
            <a:r>
              <a:rPr lang="sr-Latn-ME" sz="900" dirty="0">
                <a:latin typeface="+mj-lt"/>
              </a:rPr>
              <a:t>čuna koji se </a:t>
            </a:r>
            <a:r>
              <a:rPr lang="sr-Latn-ME" sz="900" dirty="0" err="1">
                <a:latin typeface="+mj-lt"/>
              </a:rPr>
              <a:t>želi</a:t>
            </a:r>
            <a:r>
              <a:rPr lang="sr-Latn-ME" sz="900" dirty="0">
                <a:latin typeface="+mj-lt"/>
              </a:rPr>
              <a:t> platiti</a:t>
            </a:r>
            <a:r>
              <a:rPr lang="en-US" sz="900" dirty="0">
                <a:latin typeface="+mj-lt"/>
              </a:rPr>
              <a:t> </a:t>
            </a:r>
            <a:r>
              <a:rPr lang="sr-Latn-ME" sz="900" dirty="0">
                <a:latin typeface="+mj-lt"/>
              </a:rPr>
              <a:t>(</a:t>
            </a:r>
            <a:r>
              <a:rPr lang="sr-Latn-ME" sz="900" dirty="0" err="1">
                <a:latin typeface="+mj-lt"/>
              </a:rPr>
              <a:t>pdf</a:t>
            </a:r>
            <a:r>
              <a:rPr lang="sr-Latn-ME" sz="900" dirty="0">
                <a:latin typeface="+mj-lt"/>
              </a:rPr>
              <a:t> fajl ili slika)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B34259-37B0-4AD7-8401-5AD8909F7C79}"/>
              </a:ext>
            </a:extLst>
          </p:cNvPr>
          <p:cNvSpPr txBox="1"/>
          <p:nvPr/>
        </p:nvSpPr>
        <p:spPr>
          <a:xfrm>
            <a:off x="5336632" y="4223300"/>
            <a:ext cx="2178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900" dirty="0">
                <a:latin typeface="+mj-lt"/>
              </a:rPr>
              <a:t>Nakon odabira računa otvara se popunjen nalog sa podacima koje sadrži QR kod odabranog računa.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844B25-1E3A-4285-8B9F-D16BEEEE267C}"/>
              </a:ext>
            </a:extLst>
          </p:cNvPr>
          <p:cNvSpPr txBox="1"/>
          <p:nvPr/>
        </p:nvSpPr>
        <p:spPr>
          <a:xfrm>
            <a:off x="7203433" y="4252696"/>
            <a:ext cx="1751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900" dirty="0">
                <a:latin typeface="+mj-lt"/>
              </a:rPr>
              <a:t>Klikom na Potvrdu plaćanja, račun je plaćen koracima kao kod standardnog plaćanja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6EB452-FC54-7D7C-63FF-4F02120FE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050" y="805319"/>
            <a:ext cx="1583276" cy="3464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AC3EB-A6D3-0C83-5C1E-826934794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006" y="833133"/>
            <a:ext cx="1457070" cy="3279932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5F5A1611-0F14-43CD-576F-60757CEA18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>
          <a:xfrm>
            <a:off x="5512153" y="805319"/>
            <a:ext cx="1451719" cy="34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90E247-7377-4B3D-B237-6F538E254877}"/>
              </a:ext>
            </a:extLst>
          </p:cNvPr>
          <p:cNvSpPr txBox="1">
            <a:spLocks/>
          </p:cNvSpPr>
          <p:nvPr/>
        </p:nvSpPr>
        <p:spPr>
          <a:xfrm>
            <a:off x="214505" y="1566379"/>
            <a:ext cx="2772536" cy="55459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20000"/>
              </a:spcAft>
              <a:defRPr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1191" indent="341710" algn="l" rtl="0" eaLnBrk="1" fontAlgn="base" hangingPunct="1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35731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270272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4048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5pPr>
            <a:lvl6pPr marL="7477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0906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14335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17764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sz="3200" b="1" u="sng" kern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CE811AA-E171-4FBE-BAD0-590E62A6DB6C}"/>
              </a:ext>
            </a:extLst>
          </p:cNvPr>
          <p:cNvSpPr txBox="1">
            <a:spLocks/>
          </p:cNvSpPr>
          <p:nvPr/>
        </p:nvSpPr>
        <p:spPr>
          <a:xfrm>
            <a:off x="206885" y="141806"/>
            <a:ext cx="8507191" cy="55459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20000"/>
              </a:spcAft>
              <a:defRPr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1191" indent="341710" algn="l" rtl="0" eaLnBrk="1" fontAlgn="base" hangingPunct="1">
              <a:spcBef>
                <a:spcPct val="20000"/>
              </a:spcBef>
              <a:spcAft>
                <a:spcPct val="20000"/>
              </a:spcAft>
              <a:defRPr b="1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35731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270272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4048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Trebuchet MS"/>
                <a:cs typeface="Trebuchet MS"/>
              </a:defRPr>
            </a:lvl5pPr>
            <a:lvl6pPr marL="7477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10906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14335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1776413" indent="-133350" algn="l" rtl="0" eaLnBrk="1" fontAlgn="base" hangingPunct="1">
              <a:spcBef>
                <a:spcPct val="20000"/>
              </a:spcBef>
              <a:spcAft>
                <a:spcPct val="200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sr-Latn-ME" b="1" dirty="0"/>
              <a:t>2. QR kod plaćanje iz fajla – opcijom </a:t>
            </a:r>
            <a:r>
              <a:rPr lang="sr-Latn-ME" b="1" dirty="0" err="1">
                <a:solidFill>
                  <a:srgbClr val="FF0000"/>
                </a:solidFill>
              </a:rPr>
              <a:t>Share</a:t>
            </a:r>
            <a:r>
              <a:rPr lang="sr-Latn-ME" b="1" dirty="0">
                <a:solidFill>
                  <a:srgbClr val="FF0000"/>
                </a:solidFill>
              </a:rPr>
              <a:t>/Podijeli sa dokumenta - računa</a:t>
            </a:r>
            <a:endParaRPr lang="sr-Latn-ME" b="1" dirty="0"/>
          </a:p>
          <a:p>
            <a:pPr marL="0" indent="0"/>
            <a:endParaRPr lang="en-US" sz="3200" b="1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AC190-628A-4D5B-97C4-4C040435DEC3}"/>
              </a:ext>
            </a:extLst>
          </p:cNvPr>
          <p:cNvSpPr txBox="1"/>
          <p:nvPr/>
        </p:nvSpPr>
        <p:spPr>
          <a:xfrm>
            <a:off x="312406" y="4164942"/>
            <a:ext cx="24035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+mj-lt"/>
              </a:rPr>
              <a:t>Odaberite</a:t>
            </a:r>
            <a:r>
              <a:rPr lang="en-US" sz="1050" dirty="0">
                <a:latin typeface="+mj-lt"/>
              </a:rPr>
              <a:t> </a:t>
            </a:r>
            <a:r>
              <a:rPr lang="sr-Latn-ME" sz="1050" dirty="0" err="1">
                <a:latin typeface="+mj-lt"/>
              </a:rPr>
              <a:t>racun</a:t>
            </a:r>
            <a:r>
              <a:rPr lang="sr-Latn-ME" sz="1050" dirty="0">
                <a:latin typeface="+mj-lt"/>
              </a:rPr>
              <a:t> iz </a:t>
            </a:r>
            <a:r>
              <a:rPr lang="sr-Latn-ME" sz="1050" dirty="0" err="1">
                <a:latin typeface="+mj-lt"/>
              </a:rPr>
              <a:t>vaseg</a:t>
            </a:r>
            <a:r>
              <a:rPr lang="sr-Latn-ME" sz="1050" dirty="0">
                <a:latin typeface="+mj-lt"/>
              </a:rPr>
              <a:t> telefona: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ME" sz="1050" dirty="0">
                <a:latin typeface="+mj-lt"/>
              </a:rPr>
              <a:t>PDF dokument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ME" sz="1050" dirty="0">
                <a:latin typeface="+mj-lt"/>
              </a:rPr>
              <a:t>Slika</a:t>
            </a:r>
            <a:endParaRPr lang="sr-Latn-ME" sz="9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6BC4B8-8D82-4263-9DAE-556418CA0FE1}"/>
              </a:ext>
            </a:extLst>
          </p:cNvPr>
          <p:cNvSpPr txBox="1"/>
          <p:nvPr/>
        </p:nvSpPr>
        <p:spPr>
          <a:xfrm>
            <a:off x="2987040" y="4249581"/>
            <a:ext cx="548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+mj-lt"/>
              </a:rPr>
              <a:t>Klikom</a:t>
            </a:r>
            <a:r>
              <a:rPr lang="en-US" sz="1050" dirty="0">
                <a:latin typeface="+mj-lt"/>
              </a:rPr>
              <a:t> </a:t>
            </a:r>
            <a:r>
              <a:rPr lang="en-US" sz="1050" dirty="0" err="1">
                <a:latin typeface="+mj-lt"/>
              </a:rPr>
              <a:t>na</a:t>
            </a:r>
            <a:r>
              <a:rPr lang="en-US" sz="1050" dirty="0">
                <a:latin typeface="+mj-lt"/>
              </a:rPr>
              <a:t> </a:t>
            </a:r>
            <a:r>
              <a:rPr lang="en-US" sz="1050" dirty="0" err="1">
                <a:latin typeface="+mj-lt"/>
              </a:rPr>
              <a:t>opciju</a:t>
            </a:r>
            <a:r>
              <a:rPr lang="en-US" sz="1050" dirty="0">
                <a:latin typeface="+mj-lt"/>
              </a:rPr>
              <a:t> Share/</a:t>
            </a:r>
            <a:r>
              <a:rPr lang="en-US" sz="1050" dirty="0" err="1">
                <a:latin typeface="+mj-lt"/>
              </a:rPr>
              <a:t>Podijeli</a:t>
            </a:r>
            <a:r>
              <a:rPr lang="sr-Latn-ME" sz="1050" dirty="0">
                <a:latin typeface="+mj-lt"/>
              </a:rPr>
              <a:t> i odabirom </a:t>
            </a:r>
            <a:r>
              <a:rPr lang="sr-Latn-ME" sz="1050" b="1" dirty="0">
                <a:solidFill>
                  <a:srgbClr val="FF4D5A"/>
                </a:solidFill>
                <a:latin typeface="+mj-lt"/>
              </a:rPr>
              <a:t>Addiko Bank Crna Gora</a:t>
            </a:r>
            <a:r>
              <a:rPr lang="sr-Latn-ME" sz="1050" dirty="0">
                <a:latin typeface="+mj-lt"/>
              </a:rPr>
              <a:t>, </a:t>
            </a:r>
            <a:r>
              <a:rPr lang="sr-Latn-ME" sz="1050" dirty="0" err="1">
                <a:latin typeface="+mj-lt"/>
              </a:rPr>
              <a:t>javice</a:t>
            </a:r>
            <a:r>
              <a:rPr lang="sr-Latn-ME" sz="1050" dirty="0">
                <a:latin typeface="+mj-lt"/>
              </a:rPr>
              <a:t> se </a:t>
            </a:r>
            <a:r>
              <a:rPr lang="sr-Latn-ME" sz="1050" dirty="0" err="1">
                <a:latin typeface="+mj-lt"/>
              </a:rPr>
              <a:t>preview</a:t>
            </a:r>
            <a:r>
              <a:rPr lang="sr-Latn-ME" sz="1050" dirty="0">
                <a:latin typeface="+mj-lt"/>
              </a:rPr>
              <a:t> detalja plaćanja i potvrdom PIN koda </a:t>
            </a:r>
            <a:r>
              <a:rPr lang="sr-Latn-ME" sz="1050" dirty="0" err="1">
                <a:latin typeface="+mj-lt"/>
              </a:rPr>
              <a:t>ce</a:t>
            </a:r>
            <a:r>
              <a:rPr lang="sr-Latn-ME" sz="1050" dirty="0">
                <a:latin typeface="+mj-lt"/>
              </a:rPr>
              <a:t> </a:t>
            </a:r>
            <a:r>
              <a:rPr lang="sr-Latn-ME" sz="1050" dirty="0" err="1">
                <a:latin typeface="+mj-lt"/>
              </a:rPr>
              <a:t>racun</a:t>
            </a:r>
            <a:r>
              <a:rPr lang="sr-Latn-ME" sz="1050" dirty="0">
                <a:latin typeface="+mj-lt"/>
              </a:rPr>
              <a:t> biti </a:t>
            </a:r>
            <a:r>
              <a:rPr lang="sr-Latn-ME" sz="1050" dirty="0" err="1">
                <a:latin typeface="+mj-lt"/>
              </a:rPr>
              <a:t>placen</a:t>
            </a:r>
            <a:r>
              <a:rPr lang="sr-Latn-ME" sz="1050" dirty="0">
                <a:latin typeface="+mj-lt"/>
              </a:rPr>
              <a:t>.</a:t>
            </a:r>
            <a:endParaRPr lang="sr-Latn-ME" sz="900" dirty="0"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E2AFD1-A039-4800-856A-B0FCD2EF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973" y="701590"/>
            <a:ext cx="1411353" cy="311443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47B9A8-6A93-42F1-8885-111760DA735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60480" y="3562773"/>
            <a:ext cx="1730347" cy="68680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2D4B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3178EFF-C304-61F5-AA70-C1D5819CE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4" y="736882"/>
            <a:ext cx="1793344" cy="3330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271A6B-D0F4-9244-E8B0-222B1B7CE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51" y="726677"/>
            <a:ext cx="1455235" cy="32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92881"/>
      </p:ext>
    </p:extLst>
  </p:cSld>
  <p:clrMapOvr>
    <a:masterClrMapping/>
  </p:clrMapOvr>
</p:sld>
</file>

<file path=ppt/theme/theme1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0.xml><?xml version="1.0" encoding="utf-8"?>
<a:theme xmlns:a="http://schemas.openxmlformats.org/drawingml/2006/main" name="2_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1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2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3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4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5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6.xml><?xml version="1.0" encoding="utf-8"?>
<a:theme xmlns:a="http://schemas.openxmlformats.org/drawingml/2006/main" name="3_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7.xml><?xml version="1.0" encoding="utf-8"?>
<a:theme xmlns:a="http://schemas.openxmlformats.org/drawingml/2006/main" name="7_MASTER_EF">
  <a:themeElements>
    <a:clrScheme name="Addijo Bank">
      <a:dk1>
        <a:srgbClr val="002D4B"/>
      </a:dk1>
      <a:lt1>
        <a:srgbClr val="FFFFFF"/>
      </a:lt1>
      <a:dk2>
        <a:srgbClr val="002D4B"/>
      </a:dk2>
      <a:lt2>
        <a:srgbClr val="A09B98"/>
      </a:lt2>
      <a:accent1>
        <a:srgbClr val="002D4B"/>
      </a:accent1>
      <a:accent2>
        <a:srgbClr val="9EABD5"/>
      </a:accent2>
      <a:accent3>
        <a:srgbClr val="FF4D5A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>
          <a:noFill/>
        </a:ln>
      </a:spPr>
      <a:bodyPr wrap="square" lIns="54000" rIns="54000" rtlCol="0" anchor="t">
        <a:noAutofit/>
      </a:bodyPr>
      <a:lstStyle>
        <a:defPPr marL="180975" indent="-180975">
          <a:defRPr sz="1200" b="1" dirty="0" smtClean="0">
            <a:solidFill>
              <a:srgbClr val="002D4B"/>
            </a:solidFill>
            <a:latin typeface="+mj-lt"/>
          </a:defRPr>
        </a:defPPr>
      </a:lstStyle>
    </a:txDef>
  </a:objectDefaults>
  <a:extraClrSchemeLst>
    <a:extraClrScheme>
      <a:clrScheme name="1_Hypo Group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19.xml><?xml version="1.0" encoding="utf-8"?>
<a:theme xmlns:a="http://schemas.openxmlformats.org/drawingml/2006/main" name="1_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2.xml><?xml version="1.0" encoding="utf-8"?>
<a:theme xmlns:a="http://schemas.openxmlformats.org/drawingml/2006/main" name="Thank you!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2800" b="0" i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diko_PPT_slides_template_final Revised.potx" id="{840EBBFC-67B8-4B6C-9882-8844B7B23E78}" vid="{996FF8EE-E5DB-47E4-862B-1C344DA28DD5}"/>
    </a:ext>
  </a:extLst>
</a:theme>
</file>

<file path=ppt/theme/theme20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21.xml><?xml version="1.0" encoding="utf-8"?>
<a:theme xmlns:a="http://schemas.openxmlformats.org/drawingml/2006/main" name="Addiko Group EN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 Group EN" id="{C2DCA7B7-854D-47AF-BD52-18404CD2FC47}" vid="{03F96BC8-EB68-44AC-9857-97D6C810C21B}"/>
    </a:ext>
  </a:extLst>
</a:theme>
</file>

<file path=ppt/theme/theme22.xml><?xml version="1.0" encoding="utf-8"?>
<a:theme xmlns:a="http://schemas.openxmlformats.org/drawingml/2006/main" name="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23.xml><?xml version="1.0" encoding="utf-8"?>
<a:theme xmlns:a="http://schemas.openxmlformats.org/drawingml/2006/main" name="Officeova tema">
  <a:themeElements>
    <a:clrScheme name="">
      <a:dk1>
        <a:srgbClr val="003366"/>
      </a:dk1>
      <a:lt1>
        <a:srgbClr val="FFFFFF"/>
      </a:lt1>
      <a:dk2>
        <a:srgbClr val="8E0030"/>
      </a:dk2>
      <a:lt2>
        <a:srgbClr val="A09B98"/>
      </a:lt2>
      <a:accent1>
        <a:srgbClr val="26517D"/>
      </a:accent1>
      <a:accent2>
        <a:srgbClr val="4C7094"/>
      </a:accent2>
      <a:accent3>
        <a:srgbClr val="FFFFFF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ova tema">
  <a:themeElements>
    <a:clrScheme name="">
      <a:dk1>
        <a:srgbClr val="003366"/>
      </a:dk1>
      <a:lt1>
        <a:srgbClr val="FFFFFF"/>
      </a:lt1>
      <a:dk2>
        <a:srgbClr val="003366"/>
      </a:dk2>
      <a:lt2>
        <a:srgbClr val="A09B98"/>
      </a:lt2>
      <a:accent1>
        <a:srgbClr val="26517D"/>
      </a:accent1>
      <a:accent2>
        <a:srgbClr val="4C7094"/>
      </a:accent2>
      <a:accent3>
        <a:srgbClr val="FFFFFF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DIKO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4.xml><?xml version="1.0" encoding="utf-8"?>
<a:theme xmlns:a="http://schemas.openxmlformats.org/drawingml/2006/main" name="1_Thank you!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2800" b="0" i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diko Group EN" id="{C2DCA7B7-854D-47AF-BD52-18404CD2FC47}" vid="{D1B6E04D-C495-4492-845B-A9B7F935C42B}"/>
    </a:ext>
  </a:extLst>
</a:theme>
</file>

<file path=ppt/theme/theme5.xml><?xml version="1.0" encoding="utf-8"?>
<a:theme xmlns:a="http://schemas.openxmlformats.org/drawingml/2006/main" name="1_Addiko_PPT_slides_template_final Revised">
  <a:themeElements>
    <a:clrScheme name="Addiko">
      <a:dk1>
        <a:srgbClr val="002D4B"/>
      </a:dk1>
      <a:lt1>
        <a:srgbClr val="FFFFFF"/>
      </a:lt1>
      <a:dk2>
        <a:srgbClr val="FF4D5A"/>
      </a:dk2>
      <a:lt2>
        <a:srgbClr val="FFB0AC"/>
      </a:lt2>
      <a:accent1>
        <a:srgbClr val="BF3A44"/>
      </a:accent1>
      <a:accent2>
        <a:srgbClr val="818494"/>
      </a:accent2>
      <a:accent3>
        <a:srgbClr val="9EABD5"/>
      </a:accent3>
      <a:accent4>
        <a:srgbClr val="C6C9DA"/>
      </a:accent4>
      <a:accent5>
        <a:srgbClr val="000000"/>
      </a:accent5>
      <a:accent6>
        <a:srgbClr val="F2F2F2"/>
      </a:accent6>
      <a:hlink>
        <a:srgbClr val="BFBFBF"/>
      </a:hlink>
      <a:folHlink>
        <a:srgbClr val="A5A5A5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diko_PPT_slides_template_final Revised.potx" id="{840EBBFC-67B8-4B6C-9882-8844B7B23E78}" vid="{A12C198D-3ADD-4E6F-A1CB-49FAAD8CA3E8}"/>
    </a:ext>
  </a:extLst>
</a:theme>
</file>

<file path=ppt/theme/theme6.xml><?xml version="1.0" encoding="utf-8"?>
<a:theme xmlns:a="http://schemas.openxmlformats.org/drawingml/2006/main" name="2_Thank you!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2800" b="0" i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diko_PPT_slides_template_final Revised.potx" id="{840EBBFC-67B8-4B6C-9882-8844B7B23E78}" vid="{996FF8EE-E5DB-47E4-862B-1C344DA28DD5}"/>
    </a:ext>
  </a:extLst>
</a:theme>
</file>

<file path=ppt/theme/theme7.xml><?xml version="1.0" encoding="utf-8"?>
<a:theme xmlns:a="http://schemas.openxmlformats.org/drawingml/2006/main" name="1_MASTER_EF">
  <a:themeElements>
    <a:clrScheme name="Addiko">
      <a:dk1>
        <a:srgbClr val="002D4B"/>
      </a:dk1>
      <a:lt1>
        <a:srgbClr val="FFFFFF"/>
      </a:lt1>
      <a:dk2>
        <a:srgbClr val="002D4B"/>
      </a:dk2>
      <a:lt2>
        <a:srgbClr val="A09B98"/>
      </a:lt2>
      <a:accent1>
        <a:srgbClr val="002D4B"/>
      </a:accent1>
      <a:accent2>
        <a:srgbClr val="9EABD5"/>
      </a:accent2>
      <a:accent3>
        <a:srgbClr val="FF4D5A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Addik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>
          <a:noFill/>
        </a:ln>
      </a:spPr>
      <a:bodyPr wrap="square" lIns="54000" rIns="54000" rtlCol="0" anchor="t">
        <a:noAutofit/>
      </a:bodyPr>
      <a:lstStyle>
        <a:defPPr marL="180975" indent="-180975">
          <a:defRPr sz="1200" b="1" dirty="0" smtClean="0">
            <a:solidFill>
              <a:srgbClr val="002D4B"/>
            </a:solidFill>
            <a:latin typeface="+mj-lt"/>
          </a:defRPr>
        </a:defPPr>
      </a:lstStyle>
    </a:txDef>
  </a:objectDefaults>
  <a:extraClrSchemeLst>
    <a:extraClrScheme>
      <a:clrScheme name="1_Hypo Group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Hypo Master">
  <a:themeElements>
    <a:clrScheme name="Custom 2">
      <a:dk1>
        <a:srgbClr val="264979"/>
      </a:dk1>
      <a:lt1>
        <a:srgbClr val="FFFFFF"/>
      </a:lt1>
      <a:dk2>
        <a:srgbClr val="8E0030"/>
      </a:dk2>
      <a:lt2>
        <a:srgbClr val="A09B98"/>
      </a:lt2>
      <a:accent1>
        <a:srgbClr val="26517D"/>
      </a:accent1>
      <a:accent2>
        <a:srgbClr val="4C7094"/>
      </a:accent2>
      <a:accent3>
        <a:srgbClr val="FFFFFF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Hypo Master">
  <a:themeElements>
    <a:clrScheme name="Custom 2">
      <a:dk1>
        <a:srgbClr val="264979"/>
      </a:dk1>
      <a:lt1>
        <a:srgbClr val="FFFFFF"/>
      </a:lt1>
      <a:dk2>
        <a:srgbClr val="8E0030"/>
      </a:dk2>
      <a:lt2>
        <a:srgbClr val="A09B98"/>
      </a:lt2>
      <a:accent1>
        <a:srgbClr val="26517D"/>
      </a:accent1>
      <a:accent2>
        <a:srgbClr val="4C7094"/>
      </a:accent2>
      <a:accent3>
        <a:srgbClr val="FFFFFF"/>
      </a:accent3>
      <a:accent4>
        <a:srgbClr val="002A56"/>
      </a:accent4>
      <a:accent5>
        <a:srgbClr val="ACB3BF"/>
      </a:accent5>
      <a:accent6>
        <a:srgbClr val="446586"/>
      </a:accent6>
      <a:hlink>
        <a:srgbClr val="738FAB"/>
      </a:hlink>
      <a:folHlink>
        <a:srgbClr val="99ADC2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ypo Bank Master 1">
        <a:dk1>
          <a:srgbClr val="003366"/>
        </a:dk1>
        <a:lt1>
          <a:srgbClr val="FFFFFF"/>
        </a:lt1>
        <a:dk2>
          <a:srgbClr val="8E0030"/>
        </a:dk2>
        <a:lt2>
          <a:srgbClr val="A09B98"/>
        </a:lt2>
        <a:accent1>
          <a:srgbClr val="26517D"/>
        </a:accent1>
        <a:accent2>
          <a:srgbClr val="4C7094"/>
        </a:accent2>
        <a:accent3>
          <a:srgbClr val="FFFFFF"/>
        </a:accent3>
        <a:accent4>
          <a:srgbClr val="002A56"/>
        </a:accent4>
        <a:accent5>
          <a:srgbClr val="ACB3BF"/>
        </a:accent5>
        <a:accent6>
          <a:srgbClr val="446586"/>
        </a:accent6>
        <a:hlink>
          <a:srgbClr val="738FAB"/>
        </a:hlink>
        <a:folHlink>
          <a:srgbClr val="99AD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Addiko_PPT_slides_template_final Revised</Template>
  <TotalTime>12064</TotalTime>
  <Words>317</Words>
  <Application>Microsoft Office PowerPoint</Application>
  <PresentationFormat>On-screen Show (16:9)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4</vt:i4>
      </vt:variant>
    </vt:vector>
  </HeadingPairs>
  <TitlesOfParts>
    <vt:vector size="29" baseType="lpstr">
      <vt:lpstr>Arial</vt:lpstr>
      <vt:lpstr>Calibri</vt:lpstr>
      <vt:lpstr>Trebuchet MS</vt:lpstr>
      <vt:lpstr>Addiko_PPT_slides_template_final Revised</vt:lpstr>
      <vt:lpstr>Thank you!</vt:lpstr>
      <vt:lpstr>ADDIKO</vt:lpstr>
      <vt:lpstr>1_Thank you!</vt:lpstr>
      <vt:lpstr>1_Addiko_PPT_slides_template_final Revised</vt:lpstr>
      <vt:lpstr>2_Thank you!</vt:lpstr>
      <vt:lpstr>1_MASTER_EF</vt:lpstr>
      <vt:lpstr>Hypo Master</vt:lpstr>
      <vt:lpstr>1_Hypo Master</vt:lpstr>
      <vt:lpstr>2_Addiko_PPT_slides_template_final Revised</vt:lpstr>
      <vt:lpstr>Addiko_PPT_slides_template_final Revised</vt:lpstr>
      <vt:lpstr>Addiko_PPT_slides_template_final Revised</vt:lpstr>
      <vt:lpstr>Addiko_PPT_slides_template_final Revised</vt:lpstr>
      <vt:lpstr>Addiko_PPT_slides_template_final Revised</vt:lpstr>
      <vt:lpstr>Addiko_PPT_slides_template_final Revised</vt:lpstr>
      <vt:lpstr>3_Addiko_PPT_slides_template_final Revised</vt:lpstr>
      <vt:lpstr>7_MASTER_EF</vt:lpstr>
      <vt:lpstr>Addiko_PPT_slides_template_final Revised</vt:lpstr>
      <vt:lpstr>1_Addiko_PPT_slides_template_final Revised</vt:lpstr>
      <vt:lpstr>Addiko_PPT_slides_template_final Revised</vt:lpstr>
      <vt:lpstr>Addiko Group EN</vt:lpstr>
      <vt:lpstr>Addiko_PPT_slides_template_final Revised</vt:lpstr>
      <vt:lpstr>PowerPoint Presentation</vt:lpstr>
      <vt:lpstr>PowerPoint Presentation</vt:lpstr>
      <vt:lpstr>PowerPoint Presentation</vt:lpstr>
      <vt:lpstr>PowerPoint Presentation</vt:lpstr>
    </vt:vector>
  </TitlesOfParts>
  <Company>Hypo Alpe-Adria-Bank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uzmahnat</dc:creator>
  <dc:description>optimiert für PPT 2002 (XP)</dc:description>
  <cp:lastModifiedBy>Milica Bjeletić</cp:lastModifiedBy>
  <cp:revision>1050</cp:revision>
  <cp:lastPrinted>2020-08-25T12:50:59Z</cp:lastPrinted>
  <dcterms:created xsi:type="dcterms:W3CDTF">2017-01-27T14:20:11Z</dcterms:created>
  <dcterms:modified xsi:type="dcterms:W3CDTF">2025-01-10T08:04:31Z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42c7b8f0-d14e-4e28-9950-f5b73fb07f99</vt:lpwstr>
  </property>
  <property fmtid="{D5CDD505-2E9C-101B-9397-08002B2CF9AE}" pid="3" name="HBSEClassification">
    <vt:lpwstr>INTERNO/Internal</vt:lpwstr>
  </property>
  <property fmtid="{D5CDD505-2E9C-101B-9397-08002B2CF9AE}" pid="4" name="MSIP_Label_c5981851-11cc-4e81-a2f6-219f46144986_Enabled">
    <vt:lpwstr>true</vt:lpwstr>
  </property>
  <property fmtid="{D5CDD505-2E9C-101B-9397-08002B2CF9AE}" pid="5" name="MSIP_Label_c5981851-11cc-4e81-a2f6-219f46144986_SetDate">
    <vt:lpwstr>2024-12-23T08:11:43Z</vt:lpwstr>
  </property>
  <property fmtid="{D5CDD505-2E9C-101B-9397-08002B2CF9AE}" pid="6" name="MSIP_Label_c5981851-11cc-4e81-a2f6-219f46144986_Method">
    <vt:lpwstr>Standard</vt:lpwstr>
  </property>
  <property fmtid="{D5CDD505-2E9C-101B-9397-08002B2CF9AE}" pid="7" name="MSIP_Label_c5981851-11cc-4e81-a2f6-219f46144986_Name">
    <vt:lpwstr>ABM Internal</vt:lpwstr>
  </property>
  <property fmtid="{D5CDD505-2E9C-101B-9397-08002B2CF9AE}" pid="8" name="MSIP_Label_c5981851-11cc-4e81-a2f6-219f46144986_SiteId">
    <vt:lpwstr>ea54e955-ce3f-4547-9304-1cd2b88557ab</vt:lpwstr>
  </property>
  <property fmtid="{D5CDD505-2E9C-101B-9397-08002B2CF9AE}" pid="9" name="MSIP_Label_c5981851-11cc-4e81-a2f6-219f46144986_ActionId">
    <vt:lpwstr>af25ffb3-cf03-4df5-8481-32f7a9feb77b</vt:lpwstr>
  </property>
  <property fmtid="{D5CDD505-2E9C-101B-9397-08002B2CF9AE}" pid="10" name="MSIP_Label_c5981851-11cc-4e81-a2f6-219f46144986_ContentBits">
    <vt:lpwstr>2</vt:lpwstr>
  </property>
  <property fmtid="{D5CDD505-2E9C-101B-9397-08002B2CF9AE}" pid="11" name="ClassificationContentMarkingFooterLocations">
    <vt:lpwstr>Addiko_PPT_slides_template_final Revised:5\Thank you!:4\ADDIKO:3\1_Thank you!:4\1_Addiko_PPT_slides_template_final Revised:5\2_Thank you!:4\1_MASTER_EF:4\Hypo Master:3\1_Hypo Master:3\2_Addiko_PPT_slides_template_final Revised:3\Addiko_PPT_slides_template_final Revised:5\Addiko_PPT_slides_template_final Revised:5\Addiko_PPT_slides_template_final Revised:5\Addiko_PPT_slides_template_final Revised:5\Addiko_PPT_slides_template_final Revised:5\3_Addiko_PPT_slides_template_final Revised:6\7_MASTER_EF:4\Addiko_PPT_slides_template_final Revised:3\1_Addiko_PPT_slides_template_final Revised:5\Addiko_PPT_slides_template_final Revised:5\Addiko Group EN:3\Addiko_PPT_slides_template_final Revised:5</vt:lpwstr>
  </property>
  <property fmtid="{D5CDD505-2E9C-101B-9397-08002B2CF9AE}" pid="12" name="ClassificationContentMarkingFooterText">
    <vt:lpwstr>Ovaj dokument je klasifikovan kao/This document is classified as: INTERNO / INTERNAL</vt:lpwstr>
  </property>
</Properties>
</file>